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1" r:id="rId5"/>
    <p:sldMasterId id="2147483683" r:id="rId6"/>
  </p:sldMasterIdLst>
  <p:notesMasterIdLst>
    <p:notesMasterId r:id="rId50"/>
  </p:notesMasterIdLst>
  <p:sldIdLst>
    <p:sldId id="269" r:id="rId7"/>
    <p:sldId id="284" r:id="rId8"/>
    <p:sldId id="283" r:id="rId9"/>
    <p:sldId id="344" r:id="rId10"/>
    <p:sldId id="342" r:id="rId11"/>
    <p:sldId id="281" r:id="rId12"/>
    <p:sldId id="291" r:id="rId13"/>
    <p:sldId id="320" r:id="rId14"/>
    <p:sldId id="305" r:id="rId15"/>
    <p:sldId id="319" r:id="rId16"/>
    <p:sldId id="328" r:id="rId17"/>
    <p:sldId id="289" r:id="rId18"/>
    <p:sldId id="345" r:id="rId19"/>
    <p:sldId id="346" r:id="rId20"/>
    <p:sldId id="347" r:id="rId21"/>
    <p:sldId id="348" r:id="rId22"/>
    <p:sldId id="349" r:id="rId23"/>
    <p:sldId id="350" r:id="rId24"/>
    <p:sldId id="351" r:id="rId25"/>
    <p:sldId id="352" r:id="rId26"/>
    <p:sldId id="353" r:id="rId27"/>
    <p:sldId id="311" r:id="rId28"/>
    <p:sldId id="313" r:id="rId29"/>
    <p:sldId id="312" r:id="rId30"/>
    <p:sldId id="354" r:id="rId31"/>
    <p:sldId id="355" r:id="rId32"/>
    <p:sldId id="356" r:id="rId33"/>
    <p:sldId id="321" r:id="rId34"/>
    <p:sldId id="357" r:id="rId35"/>
    <p:sldId id="358" r:id="rId36"/>
    <p:sldId id="362" r:id="rId37"/>
    <p:sldId id="363" r:id="rId38"/>
    <p:sldId id="309" r:id="rId39"/>
    <p:sldId id="308" r:id="rId40"/>
    <p:sldId id="315" r:id="rId41"/>
    <p:sldId id="316" r:id="rId42"/>
    <p:sldId id="359" r:id="rId43"/>
    <p:sldId id="306" r:id="rId44"/>
    <p:sldId id="361" r:id="rId45"/>
    <p:sldId id="334" r:id="rId46"/>
    <p:sldId id="285" r:id="rId47"/>
    <p:sldId id="333" r:id="rId48"/>
    <p:sldId id="4298" r:id="rId4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374670-356B-D9E4-1448-BA0695D7543D}" name="Wang, Amy" initials="WA" userId="S::amy.wang@flhealth.gov::d1e70f7b-9457-49e4-8ab0-d6e693110f8f" providerId="AD"/>
  <p188:author id="{FE59DFBA-D753-A747-4670-09BAC24A9E38}" name="Chaitin, Chava" initials="CC" userId="S::Chava.Chaitin@flhealth.gov::590476f0-e190-4551-83f7-a783e85475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0AF"/>
    <a:srgbClr val="F77600"/>
    <a:srgbClr val="F77F00"/>
    <a:srgbClr val="F78F1C"/>
    <a:srgbClr val="F26841"/>
    <a:srgbClr val="D57D18"/>
    <a:srgbClr val="00828E"/>
    <a:srgbClr val="008182"/>
    <a:srgbClr val="7CCFE0"/>
    <a:srgbClr val="FA64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23" autoAdjust="0"/>
    <p:restoredTop sz="94607" autoAdjust="0"/>
  </p:normalViewPr>
  <p:slideViewPr>
    <p:cSldViewPr snapToGrid="0">
      <p:cViewPr varScale="1">
        <p:scale>
          <a:sx n="86" d="100"/>
          <a:sy n="86" d="100"/>
        </p:scale>
        <p:origin x="90" y="4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7739" cy="471054"/>
          </a:xfrm>
          <a:prstGeom prst="rect">
            <a:avLst/>
          </a:prstGeom>
        </p:spPr>
        <p:txBody>
          <a:bodyPr vert="horz" lIns="94207" tIns="47104" rIns="94207" bIns="47104" rtlCol="0"/>
          <a:lstStyle>
            <a:lvl1pPr algn="l">
              <a:defRPr sz="1200"/>
            </a:lvl1pPr>
          </a:lstStyle>
          <a:p>
            <a:endParaRPr lang="en-US" dirty="0"/>
          </a:p>
        </p:txBody>
      </p:sp>
      <p:sp>
        <p:nvSpPr>
          <p:cNvPr id="3" name="Date Placeholder 2"/>
          <p:cNvSpPr>
            <a:spLocks noGrp="1"/>
          </p:cNvSpPr>
          <p:nvPr>
            <p:ph type="dt" idx="1"/>
          </p:nvPr>
        </p:nvSpPr>
        <p:spPr>
          <a:xfrm>
            <a:off x="4023093" y="1"/>
            <a:ext cx="3077739" cy="471054"/>
          </a:xfrm>
          <a:prstGeom prst="rect">
            <a:avLst/>
          </a:prstGeom>
        </p:spPr>
        <p:txBody>
          <a:bodyPr vert="horz" lIns="94207" tIns="47104" rIns="94207" bIns="47104" rtlCol="0"/>
          <a:lstStyle>
            <a:lvl1pPr algn="r">
              <a:defRPr sz="1200"/>
            </a:lvl1pPr>
          </a:lstStyle>
          <a:p>
            <a:fld id="{E01D039F-52A4-4456-B74F-B05EB6295D69}" type="datetimeFigureOut">
              <a:rPr lang="en-US" smtClean="0"/>
              <a:t>2/27/2024</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07" tIns="47104" rIns="94207" bIns="47104" rtlCol="0" anchor="ctr"/>
          <a:lstStyle/>
          <a:p>
            <a:endParaRPr lang="en-US" dirty="0"/>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07" tIns="47104" rIns="94207" bIns="4710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4"/>
            <a:ext cx="3077739" cy="471053"/>
          </a:xfrm>
          <a:prstGeom prst="rect">
            <a:avLst/>
          </a:prstGeom>
        </p:spPr>
        <p:txBody>
          <a:bodyPr vert="horz" lIns="94207" tIns="47104" rIns="94207" bIns="4710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4"/>
            <a:ext cx="3077739" cy="471053"/>
          </a:xfrm>
          <a:prstGeom prst="rect">
            <a:avLst/>
          </a:prstGeom>
        </p:spPr>
        <p:txBody>
          <a:bodyPr vert="horz" lIns="94207" tIns="47104" rIns="94207" bIns="47104" rtlCol="0" anchor="b"/>
          <a:lstStyle>
            <a:lvl1pPr algn="r">
              <a:defRPr sz="1200"/>
            </a:lvl1pPr>
          </a:lstStyle>
          <a:p>
            <a:fld id="{B37B1E85-34A4-4C5A-A082-8B699300D4F8}" type="slidenum">
              <a:rPr lang="en-US" smtClean="0"/>
              <a:t>‹#›</a:t>
            </a:fld>
            <a:endParaRPr lang="en-US" dirty="0"/>
          </a:p>
        </p:txBody>
      </p:sp>
    </p:spTree>
    <p:extLst>
      <p:ext uri="{BB962C8B-B14F-4D97-AF65-F5344CB8AC3E}">
        <p14:creationId xmlns:p14="http://schemas.microsoft.com/office/powerpoint/2010/main" val="198808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dc.gov/infectioncontrol/projectfirstline/partnerships/partners.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dc.gov/infectioncontrol/projectfirstline/partnerships/partners.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dc.gov/infectioncontrol/projectfirstline/partnerships/partners.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dc.gov/infectioncontrol/projectfirstline/partnerships/partners.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an approved slide </a:t>
            </a:r>
          </a:p>
        </p:txBody>
      </p:sp>
      <p:sp>
        <p:nvSpPr>
          <p:cNvPr id="4" name="Slide Number Placeholder 3"/>
          <p:cNvSpPr>
            <a:spLocks noGrp="1"/>
          </p:cNvSpPr>
          <p:nvPr>
            <p:ph type="sldNum" sz="quarter" idx="5"/>
          </p:nvPr>
        </p:nvSpPr>
        <p:spPr/>
        <p:txBody>
          <a:bodyPr/>
          <a:lstStyle/>
          <a:p>
            <a:fld id="{B37B1E85-34A4-4C5A-A082-8B699300D4F8}" type="slidenum">
              <a:rPr lang="en-US" smtClean="0"/>
              <a:t>2</a:t>
            </a:fld>
            <a:endParaRPr lang="en-US" dirty="0"/>
          </a:p>
        </p:txBody>
      </p:sp>
    </p:spTree>
    <p:extLst>
      <p:ext uri="{BB962C8B-B14F-4D97-AF65-F5344CB8AC3E}">
        <p14:creationId xmlns:p14="http://schemas.microsoft.com/office/powerpoint/2010/main" val="2729707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dirty="0">
                <a:cs typeface="Calibri"/>
              </a:rPr>
              <a:t>Not an approved slide </a:t>
            </a:r>
          </a:p>
          <a:p>
            <a:pPr defTabSz="924641">
              <a:defRPr/>
            </a:pPr>
            <a:r>
              <a:rPr lang="en-US" dirty="0">
                <a:cs typeface="Calibri"/>
              </a:rPr>
              <a:t>Examples of education sessions offered to health are settings include the above.</a:t>
            </a:r>
          </a:p>
          <a:p>
            <a:r>
              <a:rPr lang="en-US" dirty="0"/>
              <a:t>Use of science based recommendations during education and ICAR site visits, CDC, OSHA, APIC, etc.  </a:t>
            </a:r>
          </a:p>
          <a:p>
            <a:r>
              <a:rPr lang="en-US" dirty="0"/>
              <a:t>Respiratory Protection Program – OSHA standard</a:t>
            </a:r>
            <a:endParaRPr lang="en-US" dirty="0">
              <a:cs typeface="Calibri"/>
            </a:endParaRPr>
          </a:p>
          <a:p>
            <a:r>
              <a:rPr lang="en-US" dirty="0"/>
              <a:t>Enhanced Barrier Precautions – CDC guidelines</a:t>
            </a:r>
            <a:endParaRPr lang="en-US" dirty="0">
              <a:cs typeface="Calibri"/>
            </a:endParaRPr>
          </a:p>
          <a:p>
            <a:r>
              <a:rPr lang="en-US" dirty="0"/>
              <a:t>MDRO prevention and outbreak management – CDC guidelines</a:t>
            </a:r>
            <a:endParaRPr lang="en-US" dirty="0">
              <a:cs typeface="Calibri"/>
            </a:endParaRPr>
          </a:p>
          <a:p>
            <a:r>
              <a:rPr lang="en-US" dirty="0">
                <a:cs typeface="Calibri"/>
              </a:rPr>
              <a:t>EVS Step-by-Step – CDC guidelines  This presentation was created from identified knowledge gaps in EVS workers throughout the state.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37B1E85-34A4-4C5A-A082-8B699300D4F8}" type="slidenum">
              <a:rPr lang="en-US" smtClean="0"/>
              <a:t>12</a:t>
            </a:fld>
            <a:endParaRPr lang="en-US" dirty="0"/>
          </a:p>
        </p:txBody>
      </p:sp>
    </p:spTree>
    <p:extLst>
      <p:ext uri="{BB962C8B-B14F-4D97-AF65-F5344CB8AC3E}">
        <p14:creationId xmlns:p14="http://schemas.microsoft.com/office/powerpoint/2010/main" val="3962535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an approved slide </a:t>
            </a:r>
          </a:p>
          <a:p>
            <a:r>
              <a:rPr lang="en-US" dirty="0"/>
              <a:t>Use of science based recommendations during education and ICAR site visits, CDC, OSHA, APIC, etc.  </a:t>
            </a:r>
          </a:p>
          <a:p>
            <a:r>
              <a:rPr lang="en-US" dirty="0">
                <a:cs typeface="Calibri"/>
              </a:rPr>
              <a:t>Examples of education sessions offered to health are settings include the above.</a:t>
            </a:r>
          </a:p>
        </p:txBody>
      </p:sp>
      <p:sp>
        <p:nvSpPr>
          <p:cNvPr id="4" name="Slide Number Placeholder 3"/>
          <p:cNvSpPr>
            <a:spLocks noGrp="1"/>
          </p:cNvSpPr>
          <p:nvPr>
            <p:ph type="sldNum" sz="quarter" idx="5"/>
          </p:nvPr>
        </p:nvSpPr>
        <p:spPr/>
        <p:txBody>
          <a:bodyPr/>
          <a:lstStyle/>
          <a:p>
            <a:fld id="{B37B1E85-34A4-4C5A-A082-8B699300D4F8}" type="slidenum">
              <a:rPr lang="en-US" smtClean="0"/>
              <a:t>22</a:t>
            </a:fld>
            <a:endParaRPr lang="en-US" dirty="0"/>
          </a:p>
        </p:txBody>
      </p:sp>
    </p:spTree>
    <p:extLst>
      <p:ext uri="{BB962C8B-B14F-4D97-AF65-F5344CB8AC3E}">
        <p14:creationId xmlns:p14="http://schemas.microsoft.com/office/powerpoint/2010/main" val="3886056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Pre-approved slide</a:t>
            </a:r>
          </a:p>
          <a:p>
            <a:r>
              <a:rPr lang="en-US" dirty="0"/>
              <a:t>Audience: Professional organization members, FHA, FHCA, APIC, etc. </a:t>
            </a:r>
          </a:p>
          <a:p>
            <a:endParaRPr lang="en-US" dirty="0"/>
          </a:p>
        </p:txBody>
      </p:sp>
      <p:sp>
        <p:nvSpPr>
          <p:cNvPr id="4" name="Slide Number Placeholder 3"/>
          <p:cNvSpPr>
            <a:spLocks noGrp="1"/>
          </p:cNvSpPr>
          <p:nvPr>
            <p:ph type="sldNum" sz="quarter" idx="5"/>
          </p:nvPr>
        </p:nvSpPr>
        <p:spPr/>
        <p:txBody>
          <a:bodyPr/>
          <a:lstStyle/>
          <a:p>
            <a:fld id="{B37B1E85-34A4-4C5A-A082-8B699300D4F8}" type="slidenum">
              <a:rPr lang="en-US" smtClean="0"/>
              <a:t>23</a:t>
            </a:fld>
            <a:endParaRPr lang="en-US" dirty="0"/>
          </a:p>
        </p:txBody>
      </p:sp>
    </p:spTree>
    <p:extLst>
      <p:ext uri="{BB962C8B-B14F-4D97-AF65-F5344CB8AC3E}">
        <p14:creationId xmlns:p14="http://schemas.microsoft.com/office/powerpoint/2010/main" val="1960834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Pre-approved slide</a:t>
            </a:r>
          </a:p>
          <a:p>
            <a:r>
              <a:rPr lang="en-US" dirty="0"/>
              <a:t>Audience: Professional organization members, FHA, FHCA, APIC, etc. </a:t>
            </a:r>
          </a:p>
          <a:p>
            <a:endParaRPr lang="en-US" dirty="0"/>
          </a:p>
        </p:txBody>
      </p:sp>
      <p:sp>
        <p:nvSpPr>
          <p:cNvPr id="4" name="Slide Number Placeholder 3"/>
          <p:cNvSpPr>
            <a:spLocks noGrp="1"/>
          </p:cNvSpPr>
          <p:nvPr>
            <p:ph type="sldNum" sz="quarter" idx="5"/>
          </p:nvPr>
        </p:nvSpPr>
        <p:spPr/>
        <p:txBody>
          <a:bodyPr/>
          <a:lstStyle/>
          <a:p>
            <a:fld id="{B37B1E85-34A4-4C5A-A082-8B699300D4F8}" type="slidenum">
              <a:rPr lang="en-US" smtClean="0"/>
              <a:t>24</a:t>
            </a:fld>
            <a:endParaRPr lang="en-US" dirty="0"/>
          </a:p>
        </p:txBody>
      </p:sp>
    </p:spTree>
    <p:extLst>
      <p:ext uri="{BB962C8B-B14F-4D97-AF65-F5344CB8AC3E}">
        <p14:creationId xmlns:p14="http://schemas.microsoft.com/office/powerpoint/2010/main" val="585396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Pre-approved slide</a:t>
            </a:r>
          </a:p>
          <a:p>
            <a:r>
              <a:rPr lang="en-US" dirty="0"/>
              <a:t>Audience: Professional organization members, FHA, FHCA, APIC, etc. </a:t>
            </a:r>
          </a:p>
          <a:p>
            <a:endParaRPr lang="en-US" dirty="0"/>
          </a:p>
        </p:txBody>
      </p:sp>
      <p:sp>
        <p:nvSpPr>
          <p:cNvPr id="4" name="Slide Number Placeholder 3"/>
          <p:cNvSpPr>
            <a:spLocks noGrp="1"/>
          </p:cNvSpPr>
          <p:nvPr>
            <p:ph type="sldNum" sz="quarter" idx="5"/>
          </p:nvPr>
        </p:nvSpPr>
        <p:spPr/>
        <p:txBody>
          <a:bodyPr/>
          <a:lstStyle/>
          <a:p>
            <a:fld id="{B37B1E85-34A4-4C5A-A082-8B699300D4F8}" type="slidenum">
              <a:rPr lang="en-US" smtClean="0"/>
              <a:t>25</a:t>
            </a:fld>
            <a:endParaRPr lang="en-US" dirty="0"/>
          </a:p>
        </p:txBody>
      </p:sp>
    </p:spTree>
    <p:extLst>
      <p:ext uri="{BB962C8B-B14F-4D97-AF65-F5344CB8AC3E}">
        <p14:creationId xmlns:p14="http://schemas.microsoft.com/office/powerpoint/2010/main" val="2073163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Pre-approved slide</a:t>
            </a:r>
          </a:p>
          <a:p>
            <a:r>
              <a:rPr lang="en-US" dirty="0"/>
              <a:t>Audience: Professional organization members, FHA, FHCA, APIC, etc. </a:t>
            </a:r>
          </a:p>
          <a:p>
            <a:endParaRPr lang="en-US" dirty="0"/>
          </a:p>
        </p:txBody>
      </p:sp>
      <p:sp>
        <p:nvSpPr>
          <p:cNvPr id="4" name="Slide Number Placeholder 3"/>
          <p:cNvSpPr>
            <a:spLocks noGrp="1"/>
          </p:cNvSpPr>
          <p:nvPr>
            <p:ph type="sldNum" sz="quarter" idx="5"/>
          </p:nvPr>
        </p:nvSpPr>
        <p:spPr/>
        <p:txBody>
          <a:bodyPr/>
          <a:lstStyle/>
          <a:p>
            <a:fld id="{B37B1E85-34A4-4C5A-A082-8B699300D4F8}" type="slidenum">
              <a:rPr lang="en-US" smtClean="0"/>
              <a:t>26</a:t>
            </a:fld>
            <a:endParaRPr lang="en-US" dirty="0"/>
          </a:p>
        </p:txBody>
      </p:sp>
    </p:spTree>
    <p:extLst>
      <p:ext uri="{BB962C8B-B14F-4D97-AF65-F5344CB8AC3E}">
        <p14:creationId xmlns:p14="http://schemas.microsoft.com/office/powerpoint/2010/main" val="1449943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Pre-approved slide</a:t>
            </a:r>
          </a:p>
          <a:p>
            <a:r>
              <a:rPr lang="en-US" dirty="0"/>
              <a:t>Audience: Professional organization members, FHA, FHCA, APIC, etc. </a:t>
            </a:r>
          </a:p>
          <a:p>
            <a:endParaRPr lang="en-US" dirty="0"/>
          </a:p>
        </p:txBody>
      </p:sp>
      <p:sp>
        <p:nvSpPr>
          <p:cNvPr id="4" name="Slide Number Placeholder 3"/>
          <p:cNvSpPr>
            <a:spLocks noGrp="1"/>
          </p:cNvSpPr>
          <p:nvPr>
            <p:ph type="sldNum" sz="quarter" idx="5"/>
          </p:nvPr>
        </p:nvSpPr>
        <p:spPr/>
        <p:txBody>
          <a:bodyPr/>
          <a:lstStyle/>
          <a:p>
            <a:fld id="{B37B1E85-34A4-4C5A-A082-8B699300D4F8}" type="slidenum">
              <a:rPr lang="en-US" smtClean="0"/>
              <a:t>27</a:t>
            </a:fld>
            <a:endParaRPr lang="en-US" dirty="0"/>
          </a:p>
        </p:txBody>
      </p:sp>
    </p:spTree>
    <p:extLst>
      <p:ext uri="{BB962C8B-B14F-4D97-AF65-F5344CB8AC3E}">
        <p14:creationId xmlns:p14="http://schemas.microsoft.com/office/powerpoint/2010/main" val="779079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Pre-approved slide</a:t>
            </a:r>
          </a:p>
          <a:p>
            <a:r>
              <a:rPr lang="en-US" dirty="0"/>
              <a:t>Audience: Professional organization members, FHA, FHCA, APIC, etc. </a:t>
            </a:r>
          </a:p>
          <a:p>
            <a:pPr marL="457200" indent="-457200">
              <a:buFont typeface="Arial"/>
              <a:buChar char="•"/>
            </a:pPr>
            <a:r>
              <a:rPr lang="en-US" dirty="0">
                <a:cs typeface="Arial"/>
              </a:rPr>
              <a:t>Daily monitoring of statistics</a:t>
            </a:r>
            <a:endParaRPr lang="en-US" dirty="0"/>
          </a:p>
          <a:p>
            <a:pPr marL="457200" indent="-457200">
              <a:buFont typeface="Arial"/>
              <a:buChar char="•"/>
            </a:pPr>
            <a:r>
              <a:rPr lang="en-US" dirty="0">
                <a:cs typeface="Arial"/>
              </a:rPr>
              <a:t>Assignment of HAI Team member(s) </a:t>
            </a:r>
          </a:p>
          <a:p>
            <a:endParaRPr lang="en-US" dirty="0"/>
          </a:p>
          <a:p>
            <a:endParaRPr lang="en-US" dirty="0"/>
          </a:p>
          <a:p>
            <a:r>
              <a:rPr lang="en-US" dirty="0"/>
              <a:t>Outbreak response was initially under Emergency Management and then moved to HAI Prevention Program oversight. </a:t>
            </a:r>
          </a:p>
          <a:p>
            <a:r>
              <a:rPr lang="en-US" dirty="0"/>
              <a:t>Amy Wang is creating a graph with the same colors as slide 7 and 8.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7B1E85-34A4-4C5A-A082-8B699300D4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601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Pre-approved slide</a:t>
            </a:r>
          </a:p>
          <a:p>
            <a:r>
              <a:rPr lang="en-US" dirty="0"/>
              <a:t>Audience: Professional organization members, FHA, FHCA, APIC, etc.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7B1E85-34A4-4C5A-A082-8B699300D4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544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Pre-approved slide</a:t>
            </a:r>
          </a:p>
          <a:p>
            <a:r>
              <a:rPr lang="en-US" dirty="0"/>
              <a:t>Audience: Professional organization members, FHA, FHCA, APIC, etc.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7B1E85-34A4-4C5A-A082-8B699300D4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778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an approved slide</a:t>
            </a:r>
          </a:p>
          <a:p>
            <a:endParaRPr lang="en-US" dirty="0">
              <a:cs typeface="Calibri"/>
            </a:endParaRPr>
          </a:p>
          <a:p>
            <a:r>
              <a:rPr lang="en-US" dirty="0">
                <a:cs typeface="Calibri"/>
              </a:rPr>
              <a:t>Registered nurse for 42 years. 34 years in infection control leadership positions in multi-entity health care organizations and most recently with HAI Prevention Program since October 2020. </a:t>
            </a:r>
            <a:endParaRPr lang="en-US" dirty="0"/>
          </a:p>
        </p:txBody>
      </p:sp>
      <p:sp>
        <p:nvSpPr>
          <p:cNvPr id="4" name="Slide Number Placeholder 3"/>
          <p:cNvSpPr>
            <a:spLocks noGrp="1"/>
          </p:cNvSpPr>
          <p:nvPr>
            <p:ph type="sldNum" sz="quarter" idx="10"/>
          </p:nvPr>
        </p:nvSpPr>
        <p:spPr/>
        <p:txBody>
          <a:bodyPr/>
          <a:lstStyle/>
          <a:p>
            <a:fld id="{B37B1E85-34A4-4C5A-A082-8B699300D4F8}" type="slidenum">
              <a:rPr lang="en-US" smtClean="0"/>
              <a:t>3</a:t>
            </a:fld>
            <a:endParaRPr lang="en-US" dirty="0"/>
          </a:p>
        </p:txBody>
      </p:sp>
    </p:spTree>
    <p:extLst>
      <p:ext uri="{BB962C8B-B14F-4D97-AF65-F5344CB8AC3E}">
        <p14:creationId xmlns:p14="http://schemas.microsoft.com/office/powerpoint/2010/main" val="3769689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Not an approved slide </a:t>
            </a:r>
          </a:p>
          <a:p>
            <a:endParaRPr lang="en-US" dirty="0">
              <a:cs typeface="Calibri"/>
            </a:endParaRPr>
          </a:p>
          <a:p>
            <a:r>
              <a:rPr lang="en-US" dirty="0">
                <a:cs typeface="Calibri"/>
              </a:rPr>
              <a:t>The HAI Prevention Program responds to ILI outbreaks at LTCFs to assist with prompt identification of IPC gaps in an effort to mitigate transmission and prevent further positive cases. This response differs from Preventative ICARs in the fact they are targeted to the pathogen of concern and reviews best practice guidance pertaining to the outbreak.</a:t>
            </a:r>
            <a:endParaRPr lang="en-US" dirty="0"/>
          </a:p>
          <a:p>
            <a:endParaRPr lang="en-US" dirty="0"/>
          </a:p>
          <a:p>
            <a:r>
              <a:rPr lang="en-US" dirty="0"/>
              <a:t>To assess the success of the HAI Prevention Program, an analysis was conducted during the time of the Omicron surge, from April 4, 2021, to March 11, 2022. The purpose was to explore the effect that ICARs had on facilities during COVID-19 outbreaks. The sample included over 2,700 reports to FDOH during ongoing COVID-19 surveillance. </a:t>
            </a:r>
            <a:endParaRPr lang="en-US" dirty="0">
              <a:cs typeface="Calibri"/>
            </a:endParaRPr>
          </a:p>
          <a:p>
            <a:endParaRPr lang="en-US" dirty="0">
              <a:cs typeface="Calibri"/>
            </a:endParaRPr>
          </a:p>
          <a:p>
            <a:r>
              <a:rPr lang="en-US" dirty="0"/>
              <a:t>A one-way between-groups analysis of variance was conducted to explore the association of days until subsequent Covid-19 outbreak (continuous range 0-300) and follow up ICAR (yes/no). To better control for confounding variables and to further elucidate the effect of ICARs on outbreaks performed, a regression analysis using infection counts on the facilities that indicated subsequent outbreaks as the outcome with the primary exposure of interest as ICARs was conducted. The other variable used in the equation were total number of ICARs performed. All analysis and data cleaning were performed using SAS 9.4 (Proc SQL, GenMod).</a:t>
            </a:r>
            <a:endParaRPr lang="en-US" dirty="0">
              <a:cs typeface="Calibri"/>
            </a:endParaRPr>
          </a:p>
          <a:p>
            <a:endParaRPr lang="en-US" dirty="0">
              <a:cs typeface="Calibri"/>
            </a:endParaRPr>
          </a:p>
          <a:p>
            <a:r>
              <a:rPr lang="en-US" dirty="0"/>
              <a:t>Regression analysis showed that facilities who received ICARs had approximately 15% (RR 0.85, CI 0.79-0.9, p &lt; 0.0001) lower resident case counts in subsequent outbreaks versus the control group (facilities that did not receive an ICAR). These promising results show a true benefit in FDOH’s COVID-19 outbreak response at LTCFs.</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7B1E85-34A4-4C5A-A082-8B699300D4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544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Not an approved slide </a:t>
            </a:r>
          </a:p>
          <a:p>
            <a:endParaRPr lang="en-US" dirty="0">
              <a:cs typeface="Calibri"/>
            </a:endParaRPr>
          </a:p>
          <a:p>
            <a:r>
              <a:rPr lang="en-US" dirty="0">
                <a:cs typeface="Calibri"/>
              </a:rPr>
              <a:t>A review of 162 ICAR Reports from 2023 showed the module which yielded the largest average number of recommendations compared to number of times used at ICARs was Module 2 – Hand Hygiene. Out of 90 times being utilized, there were 318 total recommendations made, which resulted in an average of 3.5 recommendations every time Module 2 was used. What this means is that every time Module 2 was selected to be utilized at a facility, there was an average of 3.5 instances where an IPC gap was identified. (This may be good to plug our new low HH initiative with PFL?)</a:t>
            </a:r>
          </a:p>
          <a:p>
            <a:endParaRPr lang="en-US" dirty="0">
              <a:cs typeface="Calibri"/>
            </a:endParaRPr>
          </a:p>
          <a:p>
            <a:r>
              <a:rPr lang="en-US" dirty="0">
                <a:cs typeface="Calibri"/>
              </a:rPr>
              <a:t>The lowest amount of recommendations per module was Module 1 – Training, Audits, and Feedback. Out of a total of 57 times the module was utilized, only 10 recommendations came from it resulting in 0.17 recommendations per module usage. This module to does not include observations, but rather reviews facility policy. This is key to note as many facilities have sound IPC policy but observations of real-time IPC practices may show a different story.</a:t>
            </a:r>
          </a:p>
          <a:p>
            <a:endParaRPr lang="en-US" dirty="0">
              <a:cs typeface="Calibri"/>
            </a:endParaRPr>
          </a:p>
          <a:p>
            <a:r>
              <a:rPr lang="en-US" dirty="0">
                <a:cs typeface="Calibri"/>
              </a:rPr>
              <a:t>Further analysis to come as more data is collected.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7B1E85-34A4-4C5A-A082-8B699300D4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603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Pre-approved slide</a:t>
            </a:r>
          </a:p>
          <a:p>
            <a:r>
              <a:rPr lang="en-US" dirty="0"/>
              <a:t>Audience: Professional organization members, FHA, FHCA, APIC, etc. </a:t>
            </a:r>
          </a:p>
          <a:p>
            <a:pPr marL="457200" indent="-457200">
              <a:buFont typeface="Arial"/>
              <a:buChar char="•"/>
            </a:pPr>
            <a:r>
              <a:rPr lang="en-US" dirty="0">
                <a:cs typeface="Arial"/>
              </a:rPr>
              <a:t>Daily monitoring of statistics</a:t>
            </a:r>
            <a:endParaRPr lang="en-US" dirty="0"/>
          </a:p>
          <a:p>
            <a:pPr marL="457200" indent="-457200">
              <a:buFont typeface="Arial"/>
              <a:buChar char="•"/>
            </a:pPr>
            <a:r>
              <a:rPr lang="en-US" dirty="0">
                <a:cs typeface="Arial"/>
              </a:rPr>
              <a:t>Assignment of HAI Team member(s) </a:t>
            </a:r>
          </a:p>
          <a:p>
            <a:endParaRPr lang="en-US" dirty="0"/>
          </a:p>
          <a:p>
            <a:endParaRPr lang="en-US" dirty="0"/>
          </a:p>
          <a:p>
            <a:r>
              <a:rPr lang="en-US" dirty="0"/>
              <a:t>Outbreak response was initially under Emergency Management and then moved to HAI Prevention Program oversight. </a:t>
            </a:r>
          </a:p>
          <a:p>
            <a:r>
              <a:rPr lang="en-US" dirty="0"/>
              <a:t>Amy Wang is creating a graph with the same colors as slide 7 and 8. </a:t>
            </a:r>
          </a:p>
        </p:txBody>
      </p:sp>
      <p:sp>
        <p:nvSpPr>
          <p:cNvPr id="4" name="Slide Number Placeholder 3"/>
          <p:cNvSpPr>
            <a:spLocks noGrp="1"/>
          </p:cNvSpPr>
          <p:nvPr>
            <p:ph type="sldNum" sz="quarter" idx="5"/>
          </p:nvPr>
        </p:nvSpPr>
        <p:spPr/>
        <p:txBody>
          <a:bodyPr/>
          <a:lstStyle/>
          <a:p>
            <a:fld id="{B37B1E85-34A4-4C5A-A082-8B699300D4F8}" type="slidenum">
              <a:rPr lang="en-US" smtClean="0"/>
              <a:t>38</a:t>
            </a:fld>
            <a:endParaRPr lang="en-US" dirty="0"/>
          </a:p>
        </p:txBody>
      </p:sp>
    </p:spTree>
    <p:extLst>
      <p:ext uri="{BB962C8B-B14F-4D97-AF65-F5344CB8AC3E}">
        <p14:creationId xmlns:p14="http://schemas.microsoft.com/office/powerpoint/2010/main" val="664601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Pre-approved slide</a:t>
            </a:r>
          </a:p>
          <a:p>
            <a:r>
              <a:rPr lang="en-US" dirty="0"/>
              <a:t>Audience: Professional organization members, FHA, FHCA, APIC, etc. </a:t>
            </a:r>
          </a:p>
          <a:p>
            <a:pPr marL="457200" indent="-457200">
              <a:buFont typeface="Arial"/>
              <a:buChar char="•"/>
            </a:pPr>
            <a:r>
              <a:rPr lang="en-US" dirty="0">
                <a:cs typeface="Arial"/>
              </a:rPr>
              <a:t>Daily monitoring of statistics</a:t>
            </a:r>
            <a:endParaRPr lang="en-US" dirty="0"/>
          </a:p>
          <a:p>
            <a:pPr marL="457200" indent="-457200">
              <a:buFont typeface="Arial"/>
              <a:buChar char="•"/>
            </a:pPr>
            <a:r>
              <a:rPr lang="en-US" dirty="0">
                <a:cs typeface="Arial"/>
              </a:rPr>
              <a:t>Assignment of HAI Team member(s) </a:t>
            </a:r>
          </a:p>
          <a:p>
            <a:endParaRPr lang="en-US" dirty="0"/>
          </a:p>
          <a:p>
            <a:endParaRPr lang="en-US" dirty="0"/>
          </a:p>
          <a:p>
            <a:r>
              <a:rPr lang="en-US" dirty="0"/>
              <a:t>Outbreak response was initially under Emergency Management and then moved to HAI Prevention Program oversight. </a:t>
            </a:r>
          </a:p>
          <a:p>
            <a:r>
              <a:rPr lang="en-US" dirty="0"/>
              <a:t>Amy Wang is creating a graph with the same colors as slide 7 and 8. </a:t>
            </a:r>
          </a:p>
        </p:txBody>
      </p:sp>
      <p:sp>
        <p:nvSpPr>
          <p:cNvPr id="4" name="Slide Number Placeholder 3"/>
          <p:cNvSpPr>
            <a:spLocks noGrp="1"/>
          </p:cNvSpPr>
          <p:nvPr>
            <p:ph type="sldNum" sz="quarter" idx="5"/>
          </p:nvPr>
        </p:nvSpPr>
        <p:spPr/>
        <p:txBody>
          <a:bodyPr/>
          <a:lstStyle/>
          <a:p>
            <a:fld id="{B37B1E85-34A4-4C5A-A082-8B699300D4F8}" type="slidenum">
              <a:rPr lang="en-US" smtClean="0"/>
              <a:t>39</a:t>
            </a:fld>
            <a:endParaRPr lang="en-US" dirty="0"/>
          </a:p>
        </p:txBody>
      </p:sp>
    </p:spTree>
    <p:extLst>
      <p:ext uri="{BB962C8B-B14F-4D97-AF65-F5344CB8AC3E}">
        <p14:creationId xmlns:p14="http://schemas.microsoft.com/office/powerpoint/2010/main" val="3256955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an approved slide</a:t>
            </a:r>
          </a:p>
          <a:p>
            <a:endParaRPr lang="en-US" dirty="0"/>
          </a:p>
        </p:txBody>
      </p:sp>
      <p:sp>
        <p:nvSpPr>
          <p:cNvPr id="4" name="Slide Number Placeholder 3"/>
          <p:cNvSpPr>
            <a:spLocks noGrp="1"/>
          </p:cNvSpPr>
          <p:nvPr>
            <p:ph type="sldNum" sz="quarter" idx="5"/>
          </p:nvPr>
        </p:nvSpPr>
        <p:spPr/>
        <p:txBody>
          <a:bodyPr/>
          <a:lstStyle/>
          <a:p>
            <a:fld id="{B37B1E85-34A4-4C5A-A082-8B699300D4F8}" type="slidenum">
              <a:rPr lang="en-US" smtClean="0"/>
              <a:t>41</a:t>
            </a:fld>
            <a:endParaRPr lang="en-US" dirty="0"/>
          </a:p>
        </p:txBody>
      </p:sp>
    </p:spTree>
    <p:extLst>
      <p:ext uri="{BB962C8B-B14F-4D97-AF65-F5344CB8AC3E}">
        <p14:creationId xmlns:p14="http://schemas.microsoft.com/office/powerpoint/2010/main" val="2724548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Pre-approved slide</a:t>
            </a:r>
          </a:p>
          <a:p>
            <a:r>
              <a:rPr lang="en-US" dirty="0"/>
              <a:t>Audience: Professional organization members, FHA, FHCA, APIC, etc. </a:t>
            </a:r>
          </a:p>
          <a:p>
            <a:endParaRPr lang="en-US" dirty="0">
              <a:cs typeface="Calibri"/>
            </a:endParaRPr>
          </a:p>
          <a:p>
            <a:endParaRPr lang="en-US" dirty="0">
              <a:cs typeface="Calibri"/>
            </a:endParaRPr>
          </a:p>
          <a:p>
            <a:r>
              <a:rPr lang="en-US" dirty="0">
                <a:cs typeface="Calibri"/>
              </a:rPr>
              <a:t>FDOH HAI Prevention Program is one of PFL's </a:t>
            </a:r>
            <a:r>
              <a:rPr lang="en-US" dirty="0">
                <a:hlinkClick r:id="rId3"/>
              </a:rPr>
              <a:t>75 healthcare, academic, and public health partners</a:t>
            </a:r>
            <a:endParaRPr lang="en-US" dirty="0">
              <a:cs typeface="Calibri"/>
            </a:endParaRPr>
          </a:p>
        </p:txBody>
      </p:sp>
      <p:sp>
        <p:nvSpPr>
          <p:cNvPr id="4" name="Slide Number Placeholder 3"/>
          <p:cNvSpPr>
            <a:spLocks noGrp="1"/>
          </p:cNvSpPr>
          <p:nvPr>
            <p:ph type="sldNum" sz="quarter" idx="5"/>
          </p:nvPr>
        </p:nvSpPr>
        <p:spPr/>
        <p:txBody>
          <a:bodyPr/>
          <a:lstStyle/>
          <a:p>
            <a:fld id="{B37B1E85-34A4-4C5A-A082-8B699300D4F8}" type="slidenum">
              <a:rPr lang="en-US" smtClean="0"/>
              <a:t>5</a:t>
            </a:fld>
            <a:endParaRPr lang="en-US" dirty="0"/>
          </a:p>
        </p:txBody>
      </p:sp>
    </p:spTree>
    <p:extLst>
      <p:ext uri="{BB962C8B-B14F-4D97-AF65-F5344CB8AC3E}">
        <p14:creationId xmlns:p14="http://schemas.microsoft.com/office/powerpoint/2010/main" val="4156790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Pre-approved slide</a:t>
            </a:r>
          </a:p>
          <a:p>
            <a:r>
              <a:rPr lang="en-US" dirty="0"/>
              <a:t>Audience: Professional organization members, FHA, FHCA, APIC, etc. </a:t>
            </a:r>
          </a:p>
          <a:p>
            <a:r>
              <a:rPr lang="en-US" dirty="0"/>
              <a:t>Ask Isabella to look at this slide ; coloration and image resolution </a:t>
            </a:r>
          </a:p>
        </p:txBody>
      </p:sp>
      <p:sp>
        <p:nvSpPr>
          <p:cNvPr id="4" name="Slide Number Placeholder 3"/>
          <p:cNvSpPr>
            <a:spLocks noGrp="1"/>
          </p:cNvSpPr>
          <p:nvPr>
            <p:ph type="sldNum" sz="quarter" idx="5"/>
          </p:nvPr>
        </p:nvSpPr>
        <p:spPr/>
        <p:txBody>
          <a:bodyPr/>
          <a:lstStyle/>
          <a:p>
            <a:pPr defTabSz="924641">
              <a:defRPr/>
            </a:pPr>
            <a:fld id="{AA89B9AB-A92F-4BEC-9589-615504D45714}" type="slidenum">
              <a:rPr lang="en-US">
                <a:solidFill>
                  <a:prstClr val="black"/>
                </a:solidFill>
                <a:latin typeface="Calibri" panose="020F0502020204030204"/>
              </a:rPr>
              <a:pPr defTabSz="924641">
                <a:defRPr/>
              </a:pPr>
              <a:t>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96508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Pre-approved slide</a:t>
            </a:r>
          </a:p>
          <a:p>
            <a:r>
              <a:rPr lang="en-US" dirty="0"/>
              <a:t>Audience: Professional organization members, FHA, FHCA, APIC, etc. </a:t>
            </a:r>
          </a:p>
          <a:p>
            <a:endParaRPr lang="en-US" dirty="0">
              <a:cs typeface="Calibri"/>
            </a:endParaRPr>
          </a:p>
          <a:p>
            <a:endParaRPr lang="en-US" dirty="0">
              <a:cs typeface="Calibri"/>
            </a:endParaRPr>
          </a:p>
          <a:p>
            <a:r>
              <a:rPr lang="en-US" dirty="0">
                <a:cs typeface="Calibri"/>
              </a:rPr>
              <a:t>FDOH HAI Prevention Program is one of PFL's </a:t>
            </a:r>
            <a:r>
              <a:rPr lang="en-US" dirty="0">
                <a:hlinkClick r:id="rId3"/>
              </a:rPr>
              <a:t>75 healthcare, academic, and public health partners</a:t>
            </a:r>
            <a:endParaRPr lang="en-US" dirty="0">
              <a:cs typeface="Calibri"/>
            </a:endParaRPr>
          </a:p>
        </p:txBody>
      </p:sp>
      <p:sp>
        <p:nvSpPr>
          <p:cNvPr id="4" name="Slide Number Placeholder 3"/>
          <p:cNvSpPr>
            <a:spLocks noGrp="1"/>
          </p:cNvSpPr>
          <p:nvPr>
            <p:ph type="sldNum" sz="quarter" idx="5"/>
          </p:nvPr>
        </p:nvSpPr>
        <p:spPr/>
        <p:txBody>
          <a:bodyPr/>
          <a:lstStyle/>
          <a:p>
            <a:fld id="{B37B1E85-34A4-4C5A-A082-8B699300D4F8}" type="slidenum">
              <a:rPr lang="en-US" smtClean="0"/>
              <a:t>7</a:t>
            </a:fld>
            <a:endParaRPr lang="en-US" dirty="0"/>
          </a:p>
        </p:txBody>
      </p:sp>
    </p:spTree>
    <p:extLst>
      <p:ext uri="{BB962C8B-B14F-4D97-AF65-F5344CB8AC3E}">
        <p14:creationId xmlns:p14="http://schemas.microsoft.com/office/powerpoint/2010/main" val="1376325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Not approved slide</a:t>
            </a:r>
          </a:p>
        </p:txBody>
      </p:sp>
      <p:sp>
        <p:nvSpPr>
          <p:cNvPr id="4" name="Slide Number Placeholder 3"/>
          <p:cNvSpPr>
            <a:spLocks noGrp="1"/>
          </p:cNvSpPr>
          <p:nvPr>
            <p:ph type="sldNum" sz="quarter" idx="5"/>
          </p:nvPr>
        </p:nvSpPr>
        <p:spPr/>
        <p:txBody>
          <a:bodyPr/>
          <a:lstStyle/>
          <a:p>
            <a:fld id="{B37B1E85-34A4-4C5A-A082-8B699300D4F8}" type="slidenum">
              <a:rPr lang="en-US" smtClean="0"/>
              <a:t>8</a:t>
            </a:fld>
            <a:endParaRPr lang="en-US" dirty="0"/>
          </a:p>
        </p:txBody>
      </p:sp>
    </p:spTree>
    <p:extLst>
      <p:ext uri="{BB962C8B-B14F-4D97-AF65-F5344CB8AC3E}">
        <p14:creationId xmlns:p14="http://schemas.microsoft.com/office/powerpoint/2010/main" val="2226306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Pre-approved slide</a:t>
            </a:r>
          </a:p>
          <a:p>
            <a:r>
              <a:rPr lang="en-US" dirty="0"/>
              <a:t>Audience: Professional organization members, FHA, FHCA, APIC, etc. </a:t>
            </a:r>
          </a:p>
          <a:p>
            <a:endParaRPr lang="en-US" dirty="0">
              <a:cs typeface="Calibri"/>
            </a:endParaRPr>
          </a:p>
          <a:p>
            <a:endParaRPr lang="en-US" dirty="0">
              <a:cs typeface="Calibri"/>
            </a:endParaRPr>
          </a:p>
          <a:p>
            <a:r>
              <a:rPr lang="en-US" dirty="0">
                <a:cs typeface="Calibri"/>
              </a:rPr>
              <a:t>FDOH HAI Prevention Program is one of PFL's </a:t>
            </a:r>
            <a:r>
              <a:rPr lang="en-US" dirty="0">
                <a:hlinkClick r:id="rId3"/>
              </a:rPr>
              <a:t>75 healthcare, academic, and public health partners</a:t>
            </a:r>
            <a:endParaRPr lang="en-US" dirty="0">
              <a:cs typeface="Calibri"/>
            </a:endParaRPr>
          </a:p>
        </p:txBody>
      </p:sp>
      <p:sp>
        <p:nvSpPr>
          <p:cNvPr id="4" name="Slide Number Placeholder 3"/>
          <p:cNvSpPr>
            <a:spLocks noGrp="1"/>
          </p:cNvSpPr>
          <p:nvPr>
            <p:ph type="sldNum" sz="quarter" idx="5"/>
          </p:nvPr>
        </p:nvSpPr>
        <p:spPr/>
        <p:txBody>
          <a:bodyPr/>
          <a:lstStyle/>
          <a:p>
            <a:fld id="{B37B1E85-34A4-4C5A-A082-8B699300D4F8}" type="slidenum">
              <a:rPr lang="en-US" smtClean="0"/>
              <a:t>9</a:t>
            </a:fld>
            <a:endParaRPr lang="en-US" dirty="0"/>
          </a:p>
        </p:txBody>
      </p:sp>
    </p:spTree>
    <p:extLst>
      <p:ext uri="{BB962C8B-B14F-4D97-AF65-F5344CB8AC3E}">
        <p14:creationId xmlns:p14="http://schemas.microsoft.com/office/powerpoint/2010/main" val="393198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Pre-approved slide</a:t>
            </a:r>
          </a:p>
          <a:p>
            <a:r>
              <a:rPr lang="en-US" dirty="0"/>
              <a:t>Audience: Professional organization members, FHA, FHCA, APIC, etc. </a:t>
            </a:r>
          </a:p>
          <a:p>
            <a:endParaRPr lang="en-US" dirty="0"/>
          </a:p>
        </p:txBody>
      </p:sp>
      <p:sp>
        <p:nvSpPr>
          <p:cNvPr id="4" name="Slide Number Placeholder 3"/>
          <p:cNvSpPr>
            <a:spLocks noGrp="1"/>
          </p:cNvSpPr>
          <p:nvPr>
            <p:ph type="sldNum" sz="quarter" idx="5"/>
          </p:nvPr>
        </p:nvSpPr>
        <p:spPr/>
        <p:txBody>
          <a:bodyPr/>
          <a:lstStyle/>
          <a:p>
            <a:fld id="{B37B1E85-34A4-4C5A-A082-8B699300D4F8}" type="slidenum">
              <a:rPr lang="en-US" smtClean="0"/>
              <a:t>10</a:t>
            </a:fld>
            <a:endParaRPr lang="en-US" dirty="0"/>
          </a:p>
        </p:txBody>
      </p:sp>
    </p:spTree>
    <p:extLst>
      <p:ext uri="{BB962C8B-B14F-4D97-AF65-F5344CB8AC3E}">
        <p14:creationId xmlns:p14="http://schemas.microsoft.com/office/powerpoint/2010/main" val="1684682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Pre-approved slide</a:t>
            </a:r>
          </a:p>
          <a:p>
            <a:r>
              <a:rPr lang="en-US" dirty="0"/>
              <a:t>Audience: Professional organization members, FHA, FHCA, APIC, etc. </a:t>
            </a:r>
          </a:p>
          <a:p>
            <a:endParaRPr lang="en-US" dirty="0">
              <a:cs typeface="Calibri"/>
            </a:endParaRPr>
          </a:p>
          <a:p>
            <a:endParaRPr lang="en-US" dirty="0">
              <a:cs typeface="Calibri"/>
            </a:endParaRPr>
          </a:p>
          <a:p>
            <a:r>
              <a:rPr lang="en-US" dirty="0">
                <a:cs typeface="Calibri"/>
              </a:rPr>
              <a:t>FDOH HAI Prevention Program is one of PFL's </a:t>
            </a:r>
            <a:r>
              <a:rPr lang="en-US" dirty="0">
                <a:hlinkClick r:id="rId3"/>
              </a:rPr>
              <a:t>75 healthcare, academic, and public health partners</a:t>
            </a:r>
            <a:endParaRPr lang="en-US" dirty="0">
              <a:cs typeface="Calibri"/>
            </a:endParaRPr>
          </a:p>
        </p:txBody>
      </p:sp>
      <p:sp>
        <p:nvSpPr>
          <p:cNvPr id="4" name="Slide Number Placeholder 3"/>
          <p:cNvSpPr>
            <a:spLocks noGrp="1"/>
          </p:cNvSpPr>
          <p:nvPr>
            <p:ph type="sldNum" sz="quarter" idx="5"/>
          </p:nvPr>
        </p:nvSpPr>
        <p:spPr/>
        <p:txBody>
          <a:bodyPr/>
          <a:lstStyle/>
          <a:p>
            <a:fld id="{B37B1E85-34A4-4C5A-A082-8B699300D4F8}" type="slidenum">
              <a:rPr lang="en-US" smtClean="0"/>
              <a:t>11</a:t>
            </a:fld>
            <a:endParaRPr lang="en-US" dirty="0"/>
          </a:p>
        </p:txBody>
      </p:sp>
    </p:spTree>
    <p:extLst>
      <p:ext uri="{BB962C8B-B14F-4D97-AF65-F5344CB8AC3E}">
        <p14:creationId xmlns:p14="http://schemas.microsoft.com/office/powerpoint/2010/main" val="38090133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74E9E7E5-6E8A-29C6-ADA8-389FFBBB9986}"/>
              </a:ext>
            </a:extLst>
          </p:cNvPr>
          <p:cNvSpPr/>
          <p:nvPr userDrawn="1"/>
        </p:nvSpPr>
        <p:spPr>
          <a:xfrm>
            <a:off x="0" y="1587084"/>
            <a:ext cx="6446352" cy="5270916"/>
          </a:xfrm>
          <a:custGeom>
            <a:avLst/>
            <a:gdLst>
              <a:gd name="connsiteX0" fmla="*/ 2632493 w 6446352"/>
              <a:gd name="connsiteY0" fmla="*/ 0 h 5270916"/>
              <a:gd name="connsiteX1" fmla="*/ 6446352 w 6446352"/>
              <a:gd name="connsiteY1" fmla="*/ 3813859 h 5270916"/>
              <a:gd name="connsiteX2" fmla="*/ 6274889 w 6446352"/>
              <a:gd name="connsiteY2" fmla="*/ 4947984 h 5270916"/>
              <a:gd name="connsiteX3" fmla="*/ 6156694 w 6446352"/>
              <a:gd name="connsiteY3" fmla="*/ 5270916 h 5270916"/>
              <a:gd name="connsiteX4" fmla="*/ 0 w 6446352"/>
              <a:gd name="connsiteY4" fmla="*/ 5270916 h 5270916"/>
              <a:gd name="connsiteX5" fmla="*/ 0 w 6446352"/>
              <a:gd name="connsiteY5" fmla="*/ 1058603 h 5270916"/>
              <a:gd name="connsiteX6" fmla="*/ 206525 w 6446352"/>
              <a:gd name="connsiteY6" fmla="*/ 870900 h 5270916"/>
              <a:gd name="connsiteX7" fmla="*/ 2632493 w 6446352"/>
              <a:gd name="connsiteY7" fmla="*/ 0 h 527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6352" h="5270916">
                <a:moveTo>
                  <a:pt x="2632493" y="0"/>
                </a:moveTo>
                <a:cubicBezTo>
                  <a:pt x="4738829" y="0"/>
                  <a:pt x="6446352" y="1707523"/>
                  <a:pt x="6446352" y="3813859"/>
                </a:cubicBezTo>
                <a:cubicBezTo>
                  <a:pt x="6446352" y="4208797"/>
                  <a:pt x="6386322" y="4589715"/>
                  <a:pt x="6274889" y="4947984"/>
                </a:cubicBezTo>
                <a:lnTo>
                  <a:pt x="6156694" y="5270916"/>
                </a:lnTo>
                <a:lnTo>
                  <a:pt x="0" y="5270916"/>
                </a:lnTo>
                <a:lnTo>
                  <a:pt x="0" y="1058603"/>
                </a:lnTo>
                <a:lnTo>
                  <a:pt x="206525" y="870900"/>
                </a:lnTo>
                <a:cubicBezTo>
                  <a:pt x="865784" y="326831"/>
                  <a:pt x="1710971" y="0"/>
                  <a:pt x="2632493" y="0"/>
                </a:cubicBezTo>
                <a:close/>
              </a:path>
            </a:pathLst>
          </a:custGeom>
          <a:solidFill>
            <a:srgbClr val="00A0A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24">
            <a:extLst>
              <a:ext uri="{FF2B5EF4-FFF2-40B4-BE49-F238E27FC236}">
                <a16:creationId xmlns:a16="http://schemas.microsoft.com/office/drawing/2014/main" id="{D16316ED-5055-E296-0E37-FB17A40E237B}"/>
              </a:ext>
            </a:extLst>
          </p:cNvPr>
          <p:cNvSpPr>
            <a:spLocks noChangeAspect="1"/>
          </p:cNvSpPr>
          <p:nvPr userDrawn="1"/>
        </p:nvSpPr>
        <p:spPr>
          <a:xfrm>
            <a:off x="-980456" y="1587083"/>
            <a:ext cx="7175170" cy="7498080"/>
          </a:xfrm>
          <a:custGeom>
            <a:avLst/>
            <a:gdLst>
              <a:gd name="connsiteX0" fmla="*/ 1958904 w 7175170"/>
              <a:gd name="connsiteY0" fmla="*/ 7197687 h 7498080"/>
              <a:gd name="connsiteX1" fmla="*/ 4898200 w 7175170"/>
              <a:gd name="connsiteY1" fmla="*/ 7197687 h 7498080"/>
              <a:gd name="connsiteX2" fmla="*/ 4885426 w 7175170"/>
              <a:gd name="connsiteY2" fmla="*/ 7203462 h 7498080"/>
              <a:gd name="connsiteX3" fmla="*/ 3426130 w 7175170"/>
              <a:gd name="connsiteY3" fmla="*/ 7498080 h 7498080"/>
              <a:gd name="connsiteX4" fmla="*/ 2104855 w 7175170"/>
              <a:gd name="connsiteY4" fmla="*/ 7258619 h 7498080"/>
              <a:gd name="connsiteX5" fmla="*/ 0 w 7175170"/>
              <a:gd name="connsiteY5" fmla="*/ 5270916 h 7498080"/>
              <a:gd name="connsiteX6" fmla="*/ 294656 w 7175170"/>
              <a:gd name="connsiteY6" fmla="*/ 5270916 h 7498080"/>
              <a:gd name="connsiteX7" fmla="*/ 294656 w 7175170"/>
              <a:gd name="connsiteY7" fmla="*/ 5810027 h 7498080"/>
              <a:gd name="connsiteX8" fmla="*/ 168167 w 7175170"/>
              <a:gd name="connsiteY8" fmla="*/ 5605329 h 7498080"/>
              <a:gd name="connsiteX9" fmla="*/ 46786 w 7175170"/>
              <a:gd name="connsiteY9" fmla="*/ 5374404 h 7498080"/>
              <a:gd name="connsiteX10" fmla="*/ 3426130 w 7175170"/>
              <a:gd name="connsiteY10" fmla="*/ 0 h 7498080"/>
              <a:gd name="connsiteX11" fmla="*/ 7175170 w 7175170"/>
              <a:gd name="connsiteY11" fmla="*/ 3749040 h 7498080"/>
              <a:gd name="connsiteX12" fmla="*/ 6880552 w 7175170"/>
              <a:gd name="connsiteY12" fmla="*/ 5208336 h 7498080"/>
              <a:gd name="connsiteX13" fmla="*/ 6850406 w 7175170"/>
              <a:gd name="connsiteY13" fmla="*/ 5270916 h 7498080"/>
              <a:gd name="connsiteX14" fmla="*/ 858456 w 7175170"/>
              <a:gd name="connsiteY14" fmla="*/ 5270916 h 7498080"/>
              <a:gd name="connsiteX15" fmla="*/ 858456 w 7175170"/>
              <a:gd name="connsiteY15" fmla="*/ 1022362 h 7498080"/>
              <a:gd name="connsiteX16" fmla="*/ 1041392 w 7175170"/>
              <a:gd name="connsiteY16" fmla="*/ 856099 h 7498080"/>
              <a:gd name="connsiteX17" fmla="*/ 3426130 w 7175170"/>
              <a:gd name="connsiteY17" fmla="*/ 0 h 749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75170" h="7498080">
                <a:moveTo>
                  <a:pt x="1958904" y="7197687"/>
                </a:moveTo>
                <a:lnTo>
                  <a:pt x="4898200" y="7197687"/>
                </a:lnTo>
                <a:lnTo>
                  <a:pt x="4885426" y="7203462"/>
                </a:lnTo>
                <a:cubicBezTo>
                  <a:pt x="4436897" y="7393174"/>
                  <a:pt x="3943765" y="7498080"/>
                  <a:pt x="3426130" y="7498080"/>
                </a:cubicBezTo>
                <a:cubicBezTo>
                  <a:pt x="2961068" y="7498080"/>
                  <a:pt x="2515784" y="7413401"/>
                  <a:pt x="2104855" y="7258619"/>
                </a:cubicBezTo>
                <a:close/>
                <a:moveTo>
                  <a:pt x="0" y="5270916"/>
                </a:moveTo>
                <a:lnTo>
                  <a:pt x="294656" y="5270916"/>
                </a:lnTo>
                <a:lnTo>
                  <a:pt x="294656" y="5810027"/>
                </a:lnTo>
                <a:lnTo>
                  <a:pt x="168167" y="5605329"/>
                </a:lnTo>
                <a:cubicBezTo>
                  <a:pt x="125127" y="5529953"/>
                  <a:pt x="84628" y="5452939"/>
                  <a:pt x="46786" y="5374404"/>
                </a:cubicBezTo>
                <a:close/>
                <a:moveTo>
                  <a:pt x="3426130" y="0"/>
                </a:moveTo>
                <a:cubicBezTo>
                  <a:pt x="5496668" y="0"/>
                  <a:pt x="7175170" y="1678502"/>
                  <a:pt x="7175170" y="3749040"/>
                </a:cubicBezTo>
                <a:cubicBezTo>
                  <a:pt x="7175170" y="4266675"/>
                  <a:pt x="7070264" y="4759807"/>
                  <a:pt x="6880552" y="5208336"/>
                </a:cubicBezTo>
                <a:lnTo>
                  <a:pt x="6850406" y="5270916"/>
                </a:lnTo>
                <a:lnTo>
                  <a:pt x="858456" y="5270916"/>
                </a:lnTo>
                <a:lnTo>
                  <a:pt x="858456" y="1022362"/>
                </a:lnTo>
                <a:lnTo>
                  <a:pt x="1041392" y="856099"/>
                </a:lnTo>
                <a:cubicBezTo>
                  <a:pt x="1689447" y="321276"/>
                  <a:pt x="2520270" y="0"/>
                  <a:pt x="3426130" y="0"/>
                </a:cubicBezTo>
                <a:close/>
              </a:path>
            </a:pathLst>
          </a:custGeom>
          <a:blipFill dpi="0" rotWithShape="1">
            <a:blip r:embed="rId2"/>
            <a:srcRect/>
            <a:stretch>
              <a:fillRect l="13415" t="-24390" r="-13415" b="243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3" name="Picture 12">
            <a:extLst>
              <a:ext uri="{FF2B5EF4-FFF2-40B4-BE49-F238E27FC236}">
                <a16:creationId xmlns:a16="http://schemas.microsoft.com/office/drawing/2014/main" id="{30876740-39B8-5A8D-376F-ECF65307859B}"/>
              </a:ext>
            </a:extLst>
          </p:cNvPr>
          <p:cNvPicPr>
            <a:picLocks noChangeAspect="1"/>
          </p:cNvPicPr>
          <p:nvPr userDrawn="1"/>
        </p:nvPicPr>
        <p:blipFill>
          <a:blip r:embed="rId3"/>
          <a:stretch>
            <a:fillRect/>
          </a:stretch>
        </p:blipFill>
        <p:spPr>
          <a:xfrm>
            <a:off x="976982" y="4399301"/>
            <a:ext cx="3181384" cy="1743224"/>
          </a:xfrm>
          <a:prstGeom prst="rect">
            <a:avLst/>
          </a:prstGeom>
          <a:effectLst>
            <a:outerShdw blurRad="50800" dist="50800" dir="5400000" algn="ctr" rotWithShape="0">
              <a:srgbClr val="000000">
                <a:alpha val="69146"/>
              </a:srgbClr>
            </a:outerShdw>
          </a:effectLst>
        </p:spPr>
      </p:pic>
      <p:sp>
        <p:nvSpPr>
          <p:cNvPr id="8" name="Title 1"/>
          <p:cNvSpPr>
            <a:spLocks noGrp="1"/>
          </p:cNvSpPr>
          <p:nvPr>
            <p:ph type="ctrTitle"/>
          </p:nvPr>
        </p:nvSpPr>
        <p:spPr>
          <a:xfrm>
            <a:off x="402771" y="276166"/>
            <a:ext cx="11430000" cy="1373070"/>
          </a:xfrm>
        </p:spPr>
        <p:txBody>
          <a:bodyPr>
            <a:normAutofit/>
          </a:bodyPr>
          <a:lstStyle>
            <a:lvl1pPr algn="r">
              <a:defRPr sz="5400">
                <a:solidFill>
                  <a:srgbClr val="F78F1C"/>
                </a:solidFill>
              </a:defRPr>
            </a:lvl1pPr>
          </a:lstStyle>
          <a:p>
            <a:r>
              <a:rPr lang="en-US" sz="4800">
                <a:latin typeface="Arial Black" panose="020B0A04020102020204" pitchFamily="34" charset="0"/>
              </a:rPr>
              <a:t>Click to edit Master title style</a:t>
            </a:r>
          </a:p>
        </p:txBody>
      </p:sp>
      <p:sp>
        <p:nvSpPr>
          <p:cNvPr id="9" name="Subtitle 2"/>
          <p:cNvSpPr>
            <a:spLocks noGrp="1"/>
          </p:cNvSpPr>
          <p:nvPr>
            <p:ph type="subTitle" idx="1"/>
          </p:nvPr>
        </p:nvSpPr>
        <p:spPr>
          <a:xfrm>
            <a:off x="5214257" y="2109551"/>
            <a:ext cx="6618514" cy="1798420"/>
          </a:xfrm>
        </p:spPr>
        <p:txBody>
          <a:bodyPr/>
          <a:lstStyle>
            <a:lvl1pPr algn="r">
              <a:defRPr>
                <a:solidFill>
                  <a:srgbClr val="00A0AF"/>
                </a:solidFill>
              </a:defRPr>
            </a:lvl1pPr>
          </a:lstStyle>
          <a:p>
            <a:pPr>
              <a:lnSpc>
                <a:spcPct val="100000"/>
              </a:lnSpc>
              <a:spcBef>
                <a:spcPts val="0"/>
              </a:spcBef>
            </a:pPr>
            <a:r>
              <a:rPr lang="en-US" b="1"/>
              <a:t>Click to edit Master subtitle style</a:t>
            </a:r>
          </a:p>
        </p:txBody>
      </p:sp>
    </p:spTree>
    <p:extLst>
      <p:ext uri="{BB962C8B-B14F-4D97-AF65-F5344CB8AC3E}">
        <p14:creationId xmlns:p14="http://schemas.microsoft.com/office/powerpoint/2010/main" val="3938838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47F85FC-7E41-4934-9CC5-7AC1A36C1028}"/>
              </a:ext>
            </a:extLst>
          </p:cNvPr>
          <p:cNvSpPr/>
          <p:nvPr userDrawn="1"/>
        </p:nvSpPr>
        <p:spPr>
          <a:xfrm>
            <a:off x="0" y="226707"/>
            <a:ext cx="12192000" cy="1091292"/>
          </a:xfrm>
          <a:prstGeom prst="rect">
            <a:avLst/>
          </a:prstGeom>
          <a:gradFill>
            <a:gsLst>
              <a:gs pos="9000">
                <a:srgbClr val="F77600"/>
              </a:gs>
              <a:gs pos="100000">
                <a:srgbClr val="F78F1C"/>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a:extLst>
              <a:ext uri="{FF2B5EF4-FFF2-40B4-BE49-F238E27FC236}">
                <a16:creationId xmlns:a16="http://schemas.microsoft.com/office/drawing/2014/main" id="{0AA3A231-0822-CBAB-F1FF-ECBA66B1BC5D}"/>
              </a:ext>
            </a:extLst>
          </p:cNvPr>
          <p:cNvSpPr/>
          <p:nvPr userDrawn="1"/>
        </p:nvSpPr>
        <p:spPr>
          <a:xfrm>
            <a:off x="0" y="6127071"/>
            <a:ext cx="11966713" cy="567118"/>
          </a:xfrm>
          <a:custGeom>
            <a:avLst/>
            <a:gdLst>
              <a:gd name="connsiteX0" fmla="*/ 11316044 w 11568545"/>
              <a:gd name="connsiteY0" fmla="*/ 290 h 567118"/>
              <a:gd name="connsiteX1" fmla="*/ 11316044 w 11568545"/>
              <a:gd name="connsiteY1" fmla="*/ 567118 h 567118"/>
              <a:gd name="connsiteX2" fmla="*/ 0 w 11568545"/>
              <a:gd name="connsiteY2" fmla="*/ 560348 h 567118"/>
              <a:gd name="connsiteX3" fmla="*/ 0 w 11568545"/>
              <a:gd name="connsiteY3" fmla="*/ 6764 h 567118"/>
            </a:gdLst>
            <a:ahLst/>
            <a:cxnLst>
              <a:cxn ang="0">
                <a:pos x="connsiteX0" y="connsiteY0"/>
              </a:cxn>
              <a:cxn ang="0">
                <a:pos x="connsiteX1" y="connsiteY1"/>
              </a:cxn>
              <a:cxn ang="0">
                <a:pos x="connsiteX2" y="connsiteY2"/>
              </a:cxn>
              <a:cxn ang="0">
                <a:pos x="connsiteX3" y="connsiteY3"/>
              </a:cxn>
            </a:cxnLst>
            <a:rect l="l" t="t" r="r" b="b"/>
            <a:pathLst>
              <a:path w="11568545" h="567118">
                <a:moveTo>
                  <a:pt x="11316044" y="290"/>
                </a:moveTo>
                <a:cubicBezTo>
                  <a:pt x="11664121" y="-14749"/>
                  <a:pt x="11641108" y="558935"/>
                  <a:pt x="11316044" y="567118"/>
                </a:cubicBezTo>
                <a:lnTo>
                  <a:pt x="0" y="560348"/>
                </a:lnTo>
                <a:lnTo>
                  <a:pt x="0" y="6764"/>
                </a:lnTo>
                <a:close/>
              </a:path>
            </a:pathLst>
          </a:custGeom>
          <a:gradFill>
            <a:gsLst>
              <a:gs pos="9000">
                <a:srgbClr val="00828E"/>
              </a:gs>
              <a:gs pos="100000">
                <a:srgbClr val="00A0A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Date Placeholder 1"/>
          <p:cNvSpPr>
            <a:spLocks noGrp="1"/>
          </p:cNvSpPr>
          <p:nvPr>
            <p:ph type="dt" sz="half" idx="10"/>
          </p:nvPr>
        </p:nvSpPr>
        <p:spPr>
          <a:xfrm>
            <a:off x="1551008" y="6356350"/>
            <a:ext cx="2030392" cy="365125"/>
          </a:xfrm>
        </p:spPr>
        <p:txBody>
          <a:bodyPr/>
          <a:lstStyle/>
          <a:p>
            <a:fld id="{42A24830-8569-456B-BFAB-55022A06B194}" type="datetimeFigureOut">
              <a:rPr lang="en-US" smtClean="0"/>
              <a:t>2/27/2024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4719024-31DC-4851-9F85-91E91F71B544}" type="slidenum">
              <a:rPr lang="en-US" smtClean="0"/>
              <a:t>‹#›</a:t>
            </a:fld>
            <a:endParaRPr lang="en-US" dirty="0"/>
          </a:p>
        </p:txBody>
      </p:sp>
      <p:sp>
        <p:nvSpPr>
          <p:cNvPr id="12" name="Slide Number Placeholder 5"/>
          <p:cNvSpPr txBox="1">
            <a:spLocks/>
          </p:cNvSpPr>
          <p:nvPr userDrawn="1"/>
        </p:nvSpPr>
        <p:spPr>
          <a:xfrm>
            <a:off x="11108525" y="6189967"/>
            <a:ext cx="776430" cy="441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FA19E01-6FA7-4F2D-BD5B-0499F6E6E2C4}" type="slidenum">
              <a:rPr lang="en-US" sz="2000" b="0" i="0" baseline="0" smtClean="0">
                <a:solidFill>
                  <a:schemeClr val="bg1"/>
                </a:solidFill>
              </a:rPr>
              <a:pPr algn="r"/>
              <a:t>‹#›</a:t>
            </a:fld>
            <a:endParaRPr lang="en-US" sz="2000" b="0" i="0" baseline="0" dirty="0">
              <a:solidFill>
                <a:schemeClr val="bg1"/>
              </a:solidFill>
            </a:endParaRPr>
          </a:p>
        </p:txBody>
      </p:sp>
      <p:sp>
        <p:nvSpPr>
          <p:cNvPr id="8" name="Content Placeholder 1">
            <a:extLst>
              <a:ext uri="{FF2B5EF4-FFF2-40B4-BE49-F238E27FC236}">
                <a16:creationId xmlns:a16="http://schemas.microsoft.com/office/drawing/2014/main" id="{9D111850-F45B-40D8-A3CF-E47C6DE26A48}"/>
              </a:ext>
            </a:extLst>
          </p:cNvPr>
          <p:cNvSpPr>
            <a:spLocks noGrp="1"/>
          </p:cNvSpPr>
          <p:nvPr>
            <p:ph idx="1"/>
          </p:nvPr>
        </p:nvSpPr>
        <p:spPr>
          <a:xfrm>
            <a:off x="3594765" y="1820634"/>
            <a:ext cx="7916913" cy="3675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FD8D5CDD-B7EC-40BA-9078-3A58CF8D0A49}"/>
              </a:ext>
            </a:extLst>
          </p:cNvPr>
          <p:cNvSpPr>
            <a:spLocks noGrp="1"/>
          </p:cNvSpPr>
          <p:nvPr>
            <p:ph type="pic" sz="quarter" idx="13"/>
          </p:nvPr>
        </p:nvSpPr>
        <p:spPr>
          <a:xfrm>
            <a:off x="915336" y="2053320"/>
            <a:ext cx="2378582" cy="2751359"/>
          </a:xfrm>
        </p:spPr>
        <p:txBody>
          <a:bodyPr/>
          <a:lstStyle/>
          <a:p>
            <a:r>
              <a:rPr lang="en-US" dirty="0"/>
              <a:t>Click icon to add picture</a:t>
            </a:r>
          </a:p>
        </p:txBody>
      </p:sp>
      <p:sp>
        <p:nvSpPr>
          <p:cNvPr id="13" name="Title 2">
            <a:extLst>
              <a:ext uri="{FF2B5EF4-FFF2-40B4-BE49-F238E27FC236}">
                <a16:creationId xmlns:a16="http://schemas.microsoft.com/office/drawing/2014/main" id="{3CA059FE-0D32-40C2-BFD7-54584D30D320}"/>
              </a:ext>
            </a:extLst>
          </p:cNvPr>
          <p:cNvSpPr txBox="1">
            <a:spLocks/>
          </p:cNvSpPr>
          <p:nvPr userDrawn="1"/>
        </p:nvSpPr>
        <p:spPr>
          <a:xfrm>
            <a:off x="680321" y="237061"/>
            <a:ext cx="10888224"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bg1"/>
                </a:solidFill>
                <a:latin typeface="Arial Black" panose="020B0A04020102020204" pitchFamily="34" charset="0"/>
                <a:ea typeface="+mj-ea"/>
                <a:cs typeface="+mj-cs"/>
              </a:defRPr>
            </a:lvl1pPr>
          </a:lstStyle>
          <a:p>
            <a:r>
              <a:rPr lang="en-US" dirty="0"/>
              <a:t>Contact Information</a:t>
            </a:r>
          </a:p>
        </p:txBody>
      </p:sp>
    </p:spTree>
    <p:extLst>
      <p:ext uri="{BB962C8B-B14F-4D97-AF65-F5344CB8AC3E}">
        <p14:creationId xmlns:p14="http://schemas.microsoft.com/office/powerpoint/2010/main" val="3163685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196B0-B888-4218-8619-85813C5DD7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E6EA63-B657-4F49-B786-CA94C3DFE3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78F0FF-6899-448E-B27D-B8AA95990AD2}"/>
              </a:ext>
            </a:extLst>
          </p:cNvPr>
          <p:cNvSpPr>
            <a:spLocks noGrp="1"/>
          </p:cNvSpPr>
          <p:nvPr>
            <p:ph type="dt" sz="half" idx="10"/>
          </p:nvPr>
        </p:nvSpPr>
        <p:spPr/>
        <p:txBody>
          <a:bodyPr/>
          <a:lstStyle/>
          <a:p>
            <a:fld id="{8FCEC9EF-211A-47E7-BB5B-45BB2F9FFCA8}" type="datetimeFigureOut">
              <a:rPr lang="en-US" smtClean="0"/>
              <a:t>2/27/2024</a:t>
            </a:fld>
            <a:endParaRPr lang="en-US"/>
          </a:p>
        </p:txBody>
      </p:sp>
      <p:sp>
        <p:nvSpPr>
          <p:cNvPr id="5" name="Footer Placeholder 4">
            <a:extLst>
              <a:ext uri="{FF2B5EF4-FFF2-40B4-BE49-F238E27FC236}">
                <a16:creationId xmlns:a16="http://schemas.microsoft.com/office/drawing/2014/main" id="{7267695C-F5A5-4478-9343-043551CBE3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B7832E-8DE0-4832-A794-60C141B11407}"/>
              </a:ext>
            </a:extLst>
          </p:cNvPr>
          <p:cNvSpPr>
            <a:spLocks noGrp="1"/>
          </p:cNvSpPr>
          <p:nvPr>
            <p:ph type="sldNum" sz="quarter" idx="12"/>
          </p:nvPr>
        </p:nvSpPr>
        <p:spPr/>
        <p:txBody>
          <a:bodyPr/>
          <a:lstStyle/>
          <a:p>
            <a:fld id="{61604756-2E9A-4F80-AF48-3E7439817368}" type="slidenum">
              <a:rPr lang="en-US" smtClean="0"/>
              <a:t>‹#›</a:t>
            </a:fld>
            <a:endParaRPr lang="en-US"/>
          </a:p>
        </p:txBody>
      </p:sp>
    </p:spTree>
    <p:extLst>
      <p:ext uri="{BB962C8B-B14F-4D97-AF65-F5344CB8AC3E}">
        <p14:creationId xmlns:p14="http://schemas.microsoft.com/office/powerpoint/2010/main" val="599399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700AD-F9F5-46D5-8132-D095607F4B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9C96B2-8903-4AFB-9D86-D77FA0331D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71EBFD-10DA-4758-B37A-77342E8068A8}"/>
              </a:ext>
            </a:extLst>
          </p:cNvPr>
          <p:cNvSpPr>
            <a:spLocks noGrp="1"/>
          </p:cNvSpPr>
          <p:nvPr>
            <p:ph type="dt" sz="half" idx="10"/>
          </p:nvPr>
        </p:nvSpPr>
        <p:spPr/>
        <p:txBody>
          <a:bodyPr/>
          <a:lstStyle/>
          <a:p>
            <a:fld id="{8FCEC9EF-211A-47E7-BB5B-45BB2F9FFCA8}" type="datetimeFigureOut">
              <a:rPr lang="en-US" smtClean="0"/>
              <a:t>2/27/2024</a:t>
            </a:fld>
            <a:endParaRPr lang="en-US"/>
          </a:p>
        </p:txBody>
      </p:sp>
      <p:sp>
        <p:nvSpPr>
          <p:cNvPr id="5" name="Footer Placeholder 4">
            <a:extLst>
              <a:ext uri="{FF2B5EF4-FFF2-40B4-BE49-F238E27FC236}">
                <a16:creationId xmlns:a16="http://schemas.microsoft.com/office/drawing/2014/main" id="{0415BE9B-80A6-4875-9B47-CF61D1DA4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8DDDD-9E93-48F8-BD21-6909722B45BF}"/>
              </a:ext>
            </a:extLst>
          </p:cNvPr>
          <p:cNvSpPr>
            <a:spLocks noGrp="1"/>
          </p:cNvSpPr>
          <p:nvPr>
            <p:ph type="sldNum" sz="quarter" idx="12"/>
          </p:nvPr>
        </p:nvSpPr>
        <p:spPr/>
        <p:txBody>
          <a:bodyPr/>
          <a:lstStyle/>
          <a:p>
            <a:fld id="{61604756-2E9A-4F80-AF48-3E7439817368}" type="slidenum">
              <a:rPr lang="en-US" smtClean="0"/>
              <a:t>‹#›</a:t>
            </a:fld>
            <a:endParaRPr lang="en-US"/>
          </a:p>
        </p:txBody>
      </p:sp>
    </p:spTree>
    <p:extLst>
      <p:ext uri="{BB962C8B-B14F-4D97-AF65-F5344CB8AC3E}">
        <p14:creationId xmlns:p14="http://schemas.microsoft.com/office/powerpoint/2010/main" val="2918862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52E5F-FD0D-49C6-BB56-3CAA0BFC22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D581A7-2BAC-4F0A-8A3D-1F36313527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C16FE3F-3E9F-46CD-8C1A-29D3FDF09508}"/>
              </a:ext>
            </a:extLst>
          </p:cNvPr>
          <p:cNvSpPr>
            <a:spLocks noGrp="1"/>
          </p:cNvSpPr>
          <p:nvPr>
            <p:ph type="dt" sz="half" idx="10"/>
          </p:nvPr>
        </p:nvSpPr>
        <p:spPr/>
        <p:txBody>
          <a:bodyPr/>
          <a:lstStyle/>
          <a:p>
            <a:fld id="{8FCEC9EF-211A-47E7-BB5B-45BB2F9FFCA8}" type="datetimeFigureOut">
              <a:rPr lang="en-US" smtClean="0"/>
              <a:t>2/27/2024</a:t>
            </a:fld>
            <a:endParaRPr lang="en-US"/>
          </a:p>
        </p:txBody>
      </p:sp>
      <p:sp>
        <p:nvSpPr>
          <p:cNvPr id="5" name="Footer Placeholder 4">
            <a:extLst>
              <a:ext uri="{FF2B5EF4-FFF2-40B4-BE49-F238E27FC236}">
                <a16:creationId xmlns:a16="http://schemas.microsoft.com/office/drawing/2014/main" id="{B8D9F1DC-A576-4E70-A031-B152FC03F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F853DB-8DDD-4B90-A2C7-F0A5C38B4DD9}"/>
              </a:ext>
            </a:extLst>
          </p:cNvPr>
          <p:cNvSpPr>
            <a:spLocks noGrp="1"/>
          </p:cNvSpPr>
          <p:nvPr>
            <p:ph type="sldNum" sz="quarter" idx="12"/>
          </p:nvPr>
        </p:nvSpPr>
        <p:spPr/>
        <p:txBody>
          <a:bodyPr/>
          <a:lstStyle/>
          <a:p>
            <a:fld id="{61604756-2E9A-4F80-AF48-3E7439817368}" type="slidenum">
              <a:rPr lang="en-US" smtClean="0"/>
              <a:t>‹#›</a:t>
            </a:fld>
            <a:endParaRPr lang="en-US"/>
          </a:p>
        </p:txBody>
      </p:sp>
    </p:spTree>
    <p:extLst>
      <p:ext uri="{BB962C8B-B14F-4D97-AF65-F5344CB8AC3E}">
        <p14:creationId xmlns:p14="http://schemas.microsoft.com/office/powerpoint/2010/main" val="1723016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FC09F-345A-48B9-9882-A2DCCCBB7D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1C706E-72C7-4B67-A3AC-3DB420B3B3C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51D256-C918-4236-A78D-D59F5B219D6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084B36-6393-4E47-B2DC-581C4B0E9C4D}"/>
              </a:ext>
            </a:extLst>
          </p:cNvPr>
          <p:cNvSpPr>
            <a:spLocks noGrp="1"/>
          </p:cNvSpPr>
          <p:nvPr>
            <p:ph type="dt" sz="half" idx="10"/>
          </p:nvPr>
        </p:nvSpPr>
        <p:spPr/>
        <p:txBody>
          <a:bodyPr/>
          <a:lstStyle/>
          <a:p>
            <a:fld id="{8FCEC9EF-211A-47E7-BB5B-45BB2F9FFCA8}" type="datetimeFigureOut">
              <a:rPr lang="en-US" smtClean="0"/>
              <a:t>2/27/2024</a:t>
            </a:fld>
            <a:endParaRPr lang="en-US"/>
          </a:p>
        </p:txBody>
      </p:sp>
      <p:sp>
        <p:nvSpPr>
          <p:cNvPr id="6" name="Footer Placeholder 5">
            <a:extLst>
              <a:ext uri="{FF2B5EF4-FFF2-40B4-BE49-F238E27FC236}">
                <a16:creationId xmlns:a16="http://schemas.microsoft.com/office/drawing/2014/main" id="{E811F162-AACA-47FA-81A5-A861BBA691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4E805A-2AA3-4126-BEC5-FA4FF8092696}"/>
              </a:ext>
            </a:extLst>
          </p:cNvPr>
          <p:cNvSpPr>
            <a:spLocks noGrp="1"/>
          </p:cNvSpPr>
          <p:nvPr>
            <p:ph type="sldNum" sz="quarter" idx="12"/>
          </p:nvPr>
        </p:nvSpPr>
        <p:spPr/>
        <p:txBody>
          <a:bodyPr/>
          <a:lstStyle/>
          <a:p>
            <a:fld id="{61604756-2E9A-4F80-AF48-3E7439817368}" type="slidenum">
              <a:rPr lang="en-US" smtClean="0"/>
              <a:t>‹#›</a:t>
            </a:fld>
            <a:endParaRPr lang="en-US"/>
          </a:p>
        </p:txBody>
      </p:sp>
    </p:spTree>
    <p:extLst>
      <p:ext uri="{BB962C8B-B14F-4D97-AF65-F5344CB8AC3E}">
        <p14:creationId xmlns:p14="http://schemas.microsoft.com/office/powerpoint/2010/main" val="3334951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54997-A0D1-428C-A6DC-FA8EFED53D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AF4042-769A-4432-AD77-8FFE1E0AA0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6AE06C9-BCC6-484F-90C1-2204944BFFA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0C7102-F2EB-4E99-82A9-3EA95A501C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37A3A4C-3F67-4CFB-B1FA-C9471B3ABFB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81F5F4-9545-4983-A69A-AC743B8BCC3E}"/>
              </a:ext>
            </a:extLst>
          </p:cNvPr>
          <p:cNvSpPr>
            <a:spLocks noGrp="1"/>
          </p:cNvSpPr>
          <p:nvPr>
            <p:ph type="dt" sz="half" idx="10"/>
          </p:nvPr>
        </p:nvSpPr>
        <p:spPr/>
        <p:txBody>
          <a:bodyPr/>
          <a:lstStyle/>
          <a:p>
            <a:fld id="{8FCEC9EF-211A-47E7-BB5B-45BB2F9FFCA8}" type="datetimeFigureOut">
              <a:rPr lang="en-US" smtClean="0"/>
              <a:t>2/27/2024</a:t>
            </a:fld>
            <a:endParaRPr lang="en-US"/>
          </a:p>
        </p:txBody>
      </p:sp>
      <p:sp>
        <p:nvSpPr>
          <p:cNvPr id="8" name="Footer Placeholder 7">
            <a:extLst>
              <a:ext uri="{FF2B5EF4-FFF2-40B4-BE49-F238E27FC236}">
                <a16:creationId xmlns:a16="http://schemas.microsoft.com/office/drawing/2014/main" id="{C4A72A76-7F7B-4027-B9EE-490D417560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879580-43C1-41DF-B04F-47BCCE2E4DCD}"/>
              </a:ext>
            </a:extLst>
          </p:cNvPr>
          <p:cNvSpPr>
            <a:spLocks noGrp="1"/>
          </p:cNvSpPr>
          <p:nvPr>
            <p:ph type="sldNum" sz="quarter" idx="12"/>
          </p:nvPr>
        </p:nvSpPr>
        <p:spPr/>
        <p:txBody>
          <a:bodyPr/>
          <a:lstStyle/>
          <a:p>
            <a:fld id="{61604756-2E9A-4F80-AF48-3E7439817368}" type="slidenum">
              <a:rPr lang="en-US" smtClean="0"/>
              <a:t>‹#›</a:t>
            </a:fld>
            <a:endParaRPr lang="en-US"/>
          </a:p>
        </p:txBody>
      </p:sp>
    </p:spTree>
    <p:extLst>
      <p:ext uri="{BB962C8B-B14F-4D97-AF65-F5344CB8AC3E}">
        <p14:creationId xmlns:p14="http://schemas.microsoft.com/office/powerpoint/2010/main" val="3201003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F1F7E-B5C2-4D7B-8786-B67FF46196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770082-5776-4CEC-99E3-BA51F2B54253}"/>
              </a:ext>
            </a:extLst>
          </p:cNvPr>
          <p:cNvSpPr>
            <a:spLocks noGrp="1"/>
          </p:cNvSpPr>
          <p:nvPr>
            <p:ph type="dt" sz="half" idx="10"/>
          </p:nvPr>
        </p:nvSpPr>
        <p:spPr/>
        <p:txBody>
          <a:bodyPr/>
          <a:lstStyle/>
          <a:p>
            <a:fld id="{8FCEC9EF-211A-47E7-BB5B-45BB2F9FFCA8}" type="datetimeFigureOut">
              <a:rPr lang="en-US" smtClean="0"/>
              <a:t>2/27/2024</a:t>
            </a:fld>
            <a:endParaRPr lang="en-US"/>
          </a:p>
        </p:txBody>
      </p:sp>
      <p:sp>
        <p:nvSpPr>
          <p:cNvPr id="4" name="Footer Placeholder 3">
            <a:extLst>
              <a:ext uri="{FF2B5EF4-FFF2-40B4-BE49-F238E27FC236}">
                <a16:creationId xmlns:a16="http://schemas.microsoft.com/office/drawing/2014/main" id="{F1C7C207-F3C0-4F23-A20A-0E9A00606A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8072C5-4E35-40E8-A2AF-A7F602022F19}"/>
              </a:ext>
            </a:extLst>
          </p:cNvPr>
          <p:cNvSpPr>
            <a:spLocks noGrp="1"/>
          </p:cNvSpPr>
          <p:nvPr>
            <p:ph type="sldNum" sz="quarter" idx="12"/>
          </p:nvPr>
        </p:nvSpPr>
        <p:spPr/>
        <p:txBody>
          <a:bodyPr/>
          <a:lstStyle/>
          <a:p>
            <a:fld id="{61604756-2E9A-4F80-AF48-3E7439817368}" type="slidenum">
              <a:rPr lang="en-US" smtClean="0"/>
              <a:t>‹#›</a:t>
            </a:fld>
            <a:endParaRPr lang="en-US"/>
          </a:p>
        </p:txBody>
      </p:sp>
    </p:spTree>
    <p:extLst>
      <p:ext uri="{BB962C8B-B14F-4D97-AF65-F5344CB8AC3E}">
        <p14:creationId xmlns:p14="http://schemas.microsoft.com/office/powerpoint/2010/main" val="993649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D23D44-03D0-4E1D-B301-98FE1F13451F}"/>
              </a:ext>
            </a:extLst>
          </p:cNvPr>
          <p:cNvSpPr>
            <a:spLocks noGrp="1"/>
          </p:cNvSpPr>
          <p:nvPr>
            <p:ph type="dt" sz="half" idx="10"/>
          </p:nvPr>
        </p:nvSpPr>
        <p:spPr/>
        <p:txBody>
          <a:bodyPr/>
          <a:lstStyle/>
          <a:p>
            <a:fld id="{8FCEC9EF-211A-47E7-BB5B-45BB2F9FFCA8}" type="datetimeFigureOut">
              <a:rPr lang="en-US" smtClean="0"/>
              <a:t>2/27/2024</a:t>
            </a:fld>
            <a:endParaRPr lang="en-US"/>
          </a:p>
        </p:txBody>
      </p:sp>
      <p:sp>
        <p:nvSpPr>
          <p:cNvPr id="3" name="Footer Placeholder 2">
            <a:extLst>
              <a:ext uri="{FF2B5EF4-FFF2-40B4-BE49-F238E27FC236}">
                <a16:creationId xmlns:a16="http://schemas.microsoft.com/office/drawing/2014/main" id="{F03B89AB-CA02-4C77-9202-2FC49E5E93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7450F5-0675-493E-9916-34672A12D3F6}"/>
              </a:ext>
            </a:extLst>
          </p:cNvPr>
          <p:cNvSpPr>
            <a:spLocks noGrp="1"/>
          </p:cNvSpPr>
          <p:nvPr>
            <p:ph type="sldNum" sz="quarter" idx="12"/>
          </p:nvPr>
        </p:nvSpPr>
        <p:spPr/>
        <p:txBody>
          <a:bodyPr/>
          <a:lstStyle/>
          <a:p>
            <a:fld id="{61604756-2E9A-4F80-AF48-3E7439817368}" type="slidenum">
              <a:rPr lang="en-US" smtClean="0"/>
              <a:t>‹#›</a:t>
            </a:fld>
            <a:endParaRPr lang="en-US"/>
          </a:p>
        </p:txBody>
      </p:sp>
    </p:spTree>
    <p:extLst>
      <p:ext uri="{BB962C8B-B14F-4D97-AF65-F5344CB8AC3E}">
        <p14:creationId xmlns:p14="http://schemas.microsoft.com/office/powerpoint/2010/main" val="3355223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A7508-9B86-4B5B-ABB7-FB26657D17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6E0251-83CB-41FA-814E-60CB5F2E92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E9CC57-AA86-4588-B37A-5D0915418A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3EADE1B-7BEC-413A-A2BA-23E929F2B475}"/>
              </a:ext>
            </a:extLst>
          </p:cNvPr>
          <p:cNvSpPr>
            <a:spLocks noGrp="1"/>
          </p:cNvSpPr>
          <p:nvPr>
            <p:ph type="dt" sz="half" idx="10"/>
          </p:nvPr>
        </p:nvSpPr>
        <p:spPr/>
        <p:txBody>
          <a:bodyPr/>
          <a:lstStyle/>
          <a:p>
            <a:fld id="{8FCEC9EF-211A-47E7-BB5B-45BB2F9FFCA8}" type="datetimeFigureOut">
              <a:rPr lang="en-US" smtClean="0"/>
              <a:t>2/27/2024</a:t>
            </a:fld>
            <a:endParaRPr lang="en-US"/>
          </a:p>
        </p:txBody>
      </p:sp>
      <p:sp>
        <p:nvSpPr>
          <p:cNvPr id="6" name="Footer Placeholder 5">
            <a:extLst>
              <a:ext uri="{FF2B5EF4-FFF2-40B4-BE49-F238E27FC236}">
                <a16:creationId xmlns:a16="http://schemas.microsoft.com/office/drawing/2014/main" id="{2AA7E44F-DCBD-4AAD-B9D8-F927010F80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D96988-BFAF-4CDD-8205-731DBED7EC21}"/>
              </a:ext>
            </a:extLst>
          </p:cNvPr>
          <p:cNvSpPr>
            <a:spLocks noGrp="1"/>
          </p:cNvSpPr>
          <p:nvPr>
            <p:ph type="sldNum" sz="quarter" idx="12"/>
          </p:nvPr>
        </p:nvSpPr>
        <p:spPr/>
        <p:txBody>
          <a:bodyPr/>
          <a:lstStyle/>
          <a:p>
            <a:fld id="{61604756-2E9A-4F80-AF48-3E7439817368}" type="slidenum">
              <a:rPr lang="en-US" smtClean="0"/>
              <a:t>‹#›</a:t>
            </a:fld>
            <a:endParaRPr lang="en-US"/>
          </a:p>
        </p:txBody>
      </p:sp>
    </p:spTree>
    <p:extLst>
      <p:ext uri="{BB962C8B-B14F-4D97-AF65-F5344CB8AC3E}">
        <p14:creationId xmlns:p14="http://schemas.microsoft.com/office/powerpoint/2010/main" val="3572825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FF83E-58EF-4359-B5BA-41739F6193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07C01E-9E74-4AE8-99E9-CE1F4DFEE5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2A62205-0945-4A20-B66B-DD1021479F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8B9409-7402-4766-92E1-FD2248DF4C8D}"/>
              </a:ext>
            </a:extLst>
          </p:cNvPr>
          <p:cNvSpPr>
            <a:spLocks noGrp="1"/>
          </p:cNvSpPr>
          <p:nvPr>
            <p:ph type="dt" sz="half" idx="10"/>
          </p:nvPr>
        </p:nvSpPr>
        <p:spPr/>
        <p:txBody>
          <a:bodyPr/>
          <a:lstStyle/>
          <a:p>
            <a:fld id="{8FCEC9EF-211A-47E7-BB5B-45BB2F9FFCA8}" type="datetimeFigureOut">
              <a:rPr lang="en-US" smtClean="0"/>
              <a:t>2/27/2024</a:t>
            </a:fld>
            <a:endParaRPr lang="en-US"/>
          </a:p>
        </p:txBody>
      </p:sp>
      <p:sp>
        <p:nvSpPr>
          <p:cNvPr id="6" name="Footer Placeholder 5">
            <a:extLst>
              <a:ext uri="{FF2B5EF4-FFF2-40B4-BE49-F238E27FC236}">
                <a16:creationId xmlns:a16="http://schemas.microsoft.com/office/drawing/2014/main" id="{ECCC136D-B56E-4463-9643-F9A2C48F1C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97FD77-71A8-4269-87F6-5DF054972E82}"/>
              </a:ext>
            </a:extLst>
          </p:cNvPr>
          <p:cNvSpPr>
            <a:spLocks noGrp="1"/>
          </p:cNvSpPr>
          <p:nvPr>
            <p:ph type="sldNum" sz="quarter" idx="12"/>
          </p:nvPr>
        </p:nvSpPr>
        <p:spPr/>
        <p:txBody>
          <a:bodyPr/>
          <a:lstStyle/>
          <a:p>
            <a:fld id="{61604756-2E9A-4F80-AF48-3E7439817368}" type="slidenum">
              <a:rPr lang="en-US" smtClean="0"/>
              <a:t>‹#›</a:t>
            </a:fld>
            <a:endParaRPr lang="en-US"/>
          </a:p>
        </p:txBody>
      </p:sp>
    </p:spTree>
    <p:extLst>
      <p:ext uri="{BB962C8B-B14F-4D97-AF65-F5344CB8AC3E}">
        <p14:creationId xmlns:p14="http://schemas.microsoft.com/office/powerpoint/2010/main" val="3863510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assic Slide Style">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0AA3A231-0822-CBAB-F1FF-ECBA66B1BC5D}"/>
              </a:ext>
            </a:extLst>
          </p:cNvPr>
          <p:cNvSpPr/>
          <p:nvPr userDrawn="1"/>
        </p:nvSpPr>
        <p:spPr>
          <a:xfrm>
            <a:off x="0" y="6127071"/>
            <a:ext cx="11966713" cy="567118"/>
          </a:xfrm>
          <a:custGeom>
            <a:avLst/>
            <a:gdLst>
              <a:gd name="connsiteX0" fmla="*/ 11316044 w 11568545"/>
              <a:gd name="connsiteY0" fmla="*/ 290 h 567118"/>
              <a:gd name="connsiteX1" fmla="*/ 11316044 w 11568545"/>
              <a:gd name="connsiteY1" fmla="*/ 567118 h 567118"/>
              <a:gd name="connsiteX2" fmla="*/ 0 w 11568545"/>
              <a:gd name="connsiteY2" fmla="*/ 560348 h 567118"/>
              <a:gd name="connsiteX3" fmla="*/ 0 w 11568545"/>
              <a:gd name="connsiteY3" fmla="*/ 6764 h 567118"/>
            </a:gdLst>
            <a:ahLst/>
            <a:cxnLst>
              <a:cxn ang="0">
                <a:pos x="connsiteX0" y="connsiteY0"/>
              </a:cxn>
              <a:cxn ang="0">
                <a:pos x="connsiteX1" y="connsiteY1"/>
              </a:cxn>
              <a:cxn ang="0">
                <a:pos x="connsiteX2" y="connsiteY2"/>
              </a:cxn>
              <a:cxn ang="0">
                <a:pos x="connsiteX3" y="connsiteY3"/>
              </a:cxn>
            </a:cxnLst>
            <a:rect l="l" t="t" r="r" b="b"/>
            <a:pathLst>
              <a:path w="11568545" h="567118">
                <a:moveTo>
                  <a:pt x="11316044" y="290"/>
                </a:moveTo>
                <a:cubicBezTo>
                  <a:pt x="11664121" y="-14749"/>
                  <a:pt x="11641108" y="558935"/>
                  <a:pt x="11316044" y="567118"/>
                </a:cubicBezTo>
                <a:lnTo>
                  <a:pt x="0" y="560348"/>
                </a:lnTo>
                <a:lnTo>
                  <a:pt x="0" y="6764"/>
                </a:lnTo>
                <a:close/>
              </a:path>
            </a:pathLst>
          </a:custGeom>
          <a:gradFill>
            <a:gsLst>
              <a:gs pos="9000">
                <a:srgbClr val="00828E"/>
              </a:gs>
              <a:gs pos="100000">
                <a:srgbClr val="00A0A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Rectangle 17">
            <a:extLst>
              <a:ext uri="{FF2B5EF4-FFF2-40B4-BE49-F238E27FC236}">
                <a16:creationId xmlns:a16="http://schemas.microsoft.com/office/drawing/2014/main" id="{C3F35546-0645-B4CF-106D-0C37E15C3F78}"/>
              </a:ext>
            </a:extLst>
          </p:cNvPr>
          <p:cNvSpPr/>
          <p:nvPr userDrawn="1"/>
        </p:nvSpPr>
        <p:spPr>
          <a:xfrm>
            <a:off x="0" y="226707"/>
            <a:ext cx="12192000" cy="1091292"/>
          </a:xfrm>
          <a:prstGeom prst="rect">
            <a:avLst/>
          </a:prstGeom>
          <a:gradFill>
            <a:gsLst>
              <a:gs pos="9000">
                <a:srgbClr val="F77600"/>
              </a:gs>
              <a:gs pos="100000">
                <a:srgbClr val="F78F1C"/>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a:xfrm>
            <a:off x="1551008" y="6356350"/>
            <a:ext cx="2030392" cy="365125"/>
          </a:xfrm>
        </p:spPr>
        <p:txBody>
          <a:bodyPr/>
          <a:lstStyle/>
          <a:p>
            <a:fld id="{42A24830-8569-456B-BFAB-55022A06B194}" type="datetimeFigureOut">
              <a:rPr lang="en-US" smtClean="0"/>
              <a:t>2/27/2024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4719024-31DC-4851-9F85-91E91F71B544}" type="slidenum">
              <a:rPr lang="en-US" smtClean="0"/>
              <a:t>‹#›</a:t>
            </a:fld>
            <a:endParaRPr lang="en-US" dirty="0"/>
          </a:p>
        </p:txBody>
      </p:sp>
      <p:sp>
        <p:nvSpPr>
          <p:cNvPr id="6" name="Content Placeholder 2"/>
          <p:cNvSpPr>
            <a:spLocks noGrp="1"/>
          </p:cNvSpPr>
          <p:nvPr>
            <p:ph idx="1"/>
          </p:nvPr>
        </p:nvSpPr>
        <p:spPr>
          <a:xfrm>
            <a:off x="680321" y="1655659"/>
            <a:ext cx="10888224" cy="4280530"/>
          </a:xfrm>
        </p:spPr>
        <p:txBody>
          <a:bodyPr/>
          <a:lstStyle>
            <a:lvl1pPr>
              <a:defRPr>
                <a:latin typeface="+mn-lt"/>
              </a:defRPr>
            </a:lvl1pPr>
          </a:lstStyle>
          <a:p>
            <a:pPr lvl="0"/>
            <a:r>
              <a:rPr lang="en-US"/>
              <a:t>Edit Master text styles</a:t>
            </a:r>
          </a:p>
        </p:txBody>
      </p:sp>
      <p:sp>
        <p:nvSpPr>
          <p:cNvPr id="12" name="Slide Number Placeholder 5"/>
          <p:cNvSpPr txBox="1">
            <a:spLocks/>
          </p:cNvSpPr>
          <p:nvPr userDrawn="1"/>
        </p:nvSpPr>
        <p:spPr>
          <a:xfrm>
            <a:off x="11108525" y="6189967"/>
            <a:ext cx="776430" cy="441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FA19E01-6FA7-4F2D-BD5B-0499F6E6E2C4}" type="slidenum">
              <a:rPr lang="en-US" sz="2000" b="0" i="0" baseline="0" smtClean="0">
                <a:solidFill>
                  <a:schemeClr val="bg1"/>
                </a:solidFill>
              </a:rPr>
              <a:pPr algn="r"/>
              <a:t>‹#›</a:t>
            </a:fld>
            <a:endParaRPr lang="en-US" sz="2000" b="0" i="0" baseline="0" dirty="0">
              <a:solidFill>
                <a:schemeClr val="bg1"/>
              </a:solidFill>
            </a:endParaRPr>
          </a:p>
        </p:txBody>
      </p:sp>
      <p:sp>
        <p:nvSpPr>
          <p:cNvPr id="13" name="Title 3"/>
          <p:cNvSpPr>
            <a:spLocks noGrp="1"/>
          </p:cNvSpPr>
          <p:nvPr>
            <p:ph type="title"/>
          </p:nvPr>
        </p:nvSpPr>
        <p:spPr>
          <a:xfrm>
            <a:off x="680321" y="237061"/>
            <a:ext cx="10888224" cy="1080938"/>
          </a:xfrm>
        </p:spPr>
        <p:txBody>
          <a:bodyPr/>
          <a:lstStyle>
            <a:lvl1pPr>
              <a:defRPr>
                <a:solidFill>
                  <a:schemeClr val="bg1"/>
                </a:solidFill>
              </a:defRPr>
            </a:lvl1pPr>
          </a:lstStyle>
          <a:p>
            <a:r>
              <a:rPr lang="en-US">
                <a:latin typeface="Arial Black" panose="020B0A04020102020204" pitchFamily="34" charset="0"/>
              </a:rPr>
              <a:t>Click to edit Master title style</a:t>
            </a:r>
          </a:p>
        </p:txBody>
      </p:sp>
      <p:pic>
        <p:nvPicPr>
          <p:cNvPr id="20" name="Picture 19">
            <a:extLst>
              <a:ext uri="{FF2B5EF4-FFF2-40B4-BE49-F238E27FC236}">
                <a16:creationId xmlns:a16="http://schemas.microsoft.com/office/drawing/2014/main" id="{AD971BAC-9D4D-5B8B-3AF9-707926DAEC5E}"/>
              </a:ext>
            </a:extLst>
          </p:cNvPr>
          <p:cNvPicPr>
            <a:picLocks noChangeAspect="1"/>
          </p:cNvPicPr>
          <p:nvPr userDrawn="1"/>
        </p:nvPicPr>
        <p:blipFill>
          <a:blip r:embed="rId2"/>
          <a:stretch>
            <a:fillRect/>
          </a:stretch>
        </p:blipFill>
        <p:spPr>
          <a:xfrm>
            <a:off x="680321" y="6214320"/>
            <a:ext cx="742079" cy="406619"/>
          </a:xfrm>
          <a:prstGeom prst="rect">
            <a:avLst/>
          </a:prstGeom>
        </p:spPr>
      </p:pic>
    </p:spTree>
    <p:extLst>
      <p:ext uri="{BB962C8B-B14F-4D97-AF65-F5344CB8AC3E}">
        <p14:creationId xmlns:p14="http://schemas.microsoft.com/office/powerpoint/2010/main" val="3252454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1D407-A82D-4D0E-B489-21B1F35867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C0DDEB-5ECF-4631-831F-3666152E383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846791-A319-43E5-9E80-4FB221E85D06}"/>
              </a:ext>
            </a:extLst>
          </p:cNvPr>
          <p:cNvSpPr>
            <a:spLocks noGrp="1"/>
          </p:cNvSpPr>
          <p:nvPr>
            <p:ph type="dt" sz="half" idx="10"/>
          </p:nvPr>
        </p:nvSpPr>
        <p:spPr/>
        <p:txBody>
          <a:bodyPr/>
          <a:lstStyle/>
          <a:p>
            <a:fld id="{8FCEC9EF-211A-47E7-BB5B-45BB2F9FFCA8}" type="datetimeFigureOut">
              <a:rPr lang="en-US" smtClean="0"/>
              <a:t>2/27/2024</a:t>
            </a:fld>
            <a:endParaRPr lang="en-US"/>
          </a:p>
        </p:txBody>
      </p:sp>
      <p:sp>
        <p:nvSpPr>
          <p:cNvPr id="5" name="Footer Placeholder 4">
            <a:extLst>
              <a:ext uri="{FF2B5EF4-FFF2-40B4-BE49-F238E27FC236}">
                <a16:creationId xmlns:a16="http://schemas.microsoft.com/office/drawing/2014/main" id="{A8509F1A-319E-46EB-A357-A64A92D2A5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8CDF07-A87F-4808-9C04-504F5BE13D37}"/>
              </a:ext>
            </a:extLst>
          </p:cNvPr>
          <p:cNvSpPr>
            <a:spLocks noGrp="1"/>
          </p:cNvSpPr>
          <p:nvPr>
            <p:ph type="sldNum" sz="quarter" idx="12"/>
          </p:nvPr>
        </p:nvSpPr>
        <p:spPr/>
        <p:txBody>
          <a:bodyPr/>
          <a:lstStyle/>
          <a:p>
            <a:fld id="{61604756-2E9A-4F80-AF48-3E7439817368}" type="slidenum">
              <a:rPr lang="en-US" smtClean="0"/>
              <a:t>‹#›</a:t>
            </a:fld>
            <a:endParaRPr lang="en-US"/>
          </a:p>
        </p:txBody>
      </p:sp>
    </p:spTree>
    <p:extLst>
      <p:ext uri="{BB962C8B-B14F-4D97-AF65-F5344CB8AC3E}">
        <p14:creationId xmlns:p14="http://schemas.microsoft.com/office/powerpoint/2010/main" val="85177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AC1273-9F82-4A94-A690-9C5EEDAD12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A757BD-9641-4E05-A7D0-FF464FE4D1C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3F0C41-5169-45E4-B5B1-005A47719B40}"/>
              </a:ext>
            </a:extLst>
          </p:cNvPr>
          <p:cNvSpPr>
            <a:spLocks noGrp="1"/>
          </p:cNvSpPr>
          <p:nvPr>
            <p:ph type="dt" sz="half" idx="10"/>
          </p:nvPr>
        </p:nvSpPr>
        <p:spPr/>
        <p:txBody>
          <a:bodyPr/>
          <a:lstStyle/>
          <a:p>
            <a:fld id="{8FCEC9EF-211A-47E7-BB5B-45BB2F9FFCA8}" type="datetimeFigureOut">
              <a:rPr lang="en-US" smtClean="0"/>
              <a:t>2/27/2024</a:t>
            </a:fld>
            <a:endParaRPr lang="en-US"/>
          </a:p>
        </p:txBody>
      </p:sp>
      <p:sp>
        <p:nvSpPr>
          <p:cNvPr id="5" name="Footer Placeholder 4">
            <a:extLst>
              <a:ext uri="{FF2B5EF4-FFF2-40B4-BE49-F238E27FC236}">
                <a16:creationId xmlns:a16="http://schemas.microsoft.com/office/drawing/2014/main" id="{F73E8C31-F399-4CBE-B55F-5BE8235D39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2D2127-6CD9-413F-BC17-A42037276BBD}"/>
              </a:ext>
            </a:extLst>
          </p:cNvPr>
          <p:cNvSpPr>
            <a:spLocks noGrp="1"/>
          </p:cNvSpPr>
          <p:nvPr>
            <p:ph type="sldNum" sz="quarter" idx="12"/>
          </p:nvPr>
        </p:nvSpPr>
        <p:spPr/>
        <p:txBody>
          <a:bodyPr/>
          <a:lstStyle/>
          <a:p>
            <a:fld id="{61604756-2E9A-4F80-AF48-3E7439817368}" type="slidenum">
              <a:rPr lang="en-US" smtClean="0"/>
              <a:t>‹#›</a:t>
            </a:fld>
            <a:endParaRPr lang="en-US"/>
          </a:p>
        </p:txBody>
      </p:sp>
    </p:spTree>
    <p:extLst>
      <p:ext uri="{BB962C8B-B14F-4D97-AF65-F5344CB8AC3E}">
        <p14:creationId xmlns:p14="http://schemas.microsoft.com/office/powerpoint/2010/main" val="3911938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and Minimal Footer Slide Sty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3F35546-0645-B4CF-106D-0C37E15C3F78}"/>
              </a:ext>
            </a:extLst>
          </p:cNvPr>
          <p:cNvSpPr/>
          <p:nvPr userDrawn="1"/>
        </p:nvSpPr>
        <p:spPr>
          <a:xfrm>
            <a:off x="0" y="226707"/>
            <a:ext cx="12192000" cy="1091292"/>
          </a:xfrm>
          <a:prstGeom prst="rect">
            <a:avLst/>
          </a:prstGeom>
          <a:gradFill>
            <a:gsLst>
              <a:gs pos="9000">
                <a:srgbClr val="F77600"/>
              </a:gs>
              <a:gs pos="100000">
                <a:srgbClr val="F78F1C"/>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a:xfrm>
            <a:off x="1551008" y="6356350"/>
            <a:ext cx="2030392" cy="365125"/>
          </a:xfrm>
        </p:spPr>
        <p:txBody>
          <a:bodyPr/>
          <a:lstStyle/>
          <a:p>
            <a:fld id="{42A24830-8569-456B-BFAB-55022A06B194}" type="datetimeFigureOut">
              <a:rPr lang="en-US" smtClean="0"/>
              <a:t>2/27/2024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4719024-31DC-4851-9F85-91E91F71B544}" type="slidenum">
              <a:rPr lang="en-US" smtClean="0"/>
              <a:t>‹#›</a:t>
            </a:fld>
            <a:endParaRPr lang="en-US" dirty="0"/>
          </a:p>
        </p:txBody>
      </p:sp>
      <p:sp>
        <p:nvSpPr>
          <p:cNvPr id="6" name="Content Placeholder 2"/>
          <p:cNvSpPr>
            <a:spLocks noGrp="1"/>
          </p:cNvSpPr>
          <p:nvPr>
            <p:ph idx="1"/>
          </p:nvPr>
        </p:nvSpPr>
        <p:spPr>
          <a:xfrm>
            <a:off x="680321" y="1655659"/>
            <a:ext cx="10888224" cy="4280530"/>
          </a:xfrm>
        </p:spPr>
        <p:txBody>
          <a:bodyPr/>
          <a:lstStyle>
            <a:lvl1pPr>
              <a:defRPr>
                <a:latin typeface="+mn-lt"/>
              </a:defRPr>
            </a:lvl1pPr>
          </a:lstStyle>
          <a:p>
            <a:pPr lvl="0"/>
            <a:r>
              <a:rPr lang="en-US"/>
              <a:t>Edit Master text styles</a:t>
            </a:r>
          </a:p>
        </p:txBody>
      </p:sp>
      <p:sp>
        <p:nvSpPr>
          <p:cNvPr id="12" name="Slide Number Placeholder 5"/>
          <p:cNvSpPr txBox="1">
            <a:spLocks/>
          </p:cNvSpPr>
          <p:nvPr userDrawn="1"/>
        </p:nvSpPr>
        <p:spPr>
          <a:xfrm>
            <a:off x="11108525" y="6189967"/>
            <a:ext cx="776430" cy="441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FA19E01-6FA7-4F2D-BD5B-0499F6E6E2C4}" type="slidenum">
              <a:rPr lang="en-US" sz="2000" b="0" i="0" baseline="0" smtClean="0">
                <a:solidFill>
                  <a:srgbClr val="00A0AF"/>
                </a:solidFill>
              </a:rPr>
              <a:pPr algn="r"/>
              <a:t>‹#›</a:t>
            </a:fld>
            <a:endParaRPr lang="en-US" sz="2000" b="0" i="0" baseline="0" dirty="0">
              <a:solidFill>
                <a:srgbClr val="00A0AF"/>
              </a:solidFill>
            </a:endParaRPr>
          </a:p>
        </p:txBody>
      </p:sp>
      <p:sp>
        <p:nvSpPr>
          <p:cNvPr id="13" name="Title 3"/>
          <p:cNvSpPr>
            <a:spLocks noGrp="1"/>
          </p:cNvSpPr>
          <p:nvPr>
            <p:ph type="title"/>
          </p:nvPr>
        </p:nvSpPr>
        <p:spPr>
          <a:xfrm>
            <a:off x="680321" y="237061"/>
            <a:ext cx="10888224" cy="1080938"/>
          </a:xfrm>
        </p:spPr>
        <p:txBody>
          <a:bodyPr/>
          <a:lstStyle>
            <a:lvl1pPr>
              <a:defRPr>
                <a:solidFill>
                  <a:schemeClr val="bg1"/>
                </a:solidFill>
              </a:defRPr>
            </a:lvl1pPr>
          </a:lstStyle>
          <a:p>
            <a:r>
              <a:rPr lang="en-US">
                <a:latin typeface="Arial Black" panose="020B0A04020102020204" pitchFamily="34" charset="0"/>
              </a:rPr>
              <a:t>Click to edit Master title style</a:t>
            </a:r>
          </a:p>
        </p:txBody>
      </p:sp>
      <p:pic>
        <p:nvPicPr>
          <p:cNvPr id="7" name="Picture 6">
            <a:extLst>
              <a:ext uri="{FF2B5EF4-FFF2-40B4-BE49-F238E27FC236}">
                <a16:creationId xmlns:a16="http://schemas.microsoft.com/office/drawing/2014/main" id="{B6CEEC44-B47E-9AFE-13AD-E092AF3E41C5}"/>
              </a:ext>
            </a:extLst>
          </p:cNvPr>
          <p:cNvPicPr>
            <a:picLocks noChangeAspect="1"/>
          </p:cNvPicPr>
          <p:nvPr userDrawn="1"/>
        </p:nvPicPr>
        <p:blipFill>
          <a:blip r:embed="rId2"/>
          <a:stretch>
            <a:fillRect/>
          </a:stretch>
        </p:blipFill>
        <p:spPr>
          <a:xfrm>
            <a:off x="681625" y="6219221"/>
            <a:ext cx="730836" cy="401718"/>
          </a:xfrm>
          <a:prstGeom prst="rect">
            <a:avLst/>
          </a:prstGeom>
        </p:spPr>
      </p:pic>
    </p:spTree>
    <p:extLst>
      <p:ext uri="{BB962C8B-B14F-4D97-AF65-F5344CB8AC3E}">
        <p14:creationId xmlns:p14="http://schemas.microsoft.com/office/powerpoint/2010/main" val="2517581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oter Only Slide Style">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0AA3A231-0822-CBAB-F1FF-ECBA66B1BC5D}"/>
              </a:ext>
            </a:extLst>
          </p:cNvPr>
          <p:cNvSpPr/>
          <p:nvPr userDrawn="1"/>
        </p:nvSpPr>
        <p:spPr>
          <a:xfrm>
            <a:off x="0" y="6127071"/>
            <a:ext cx="11966713" cy="567118"/>
          </a:xfrm>
          <a:custGeom>
            <a:avLst/>
            <a:gdLst>
              <a:gd name="connsiteX0" fmla="*/ 11316044 w 11568545"/>
              <a:gd name="connsiteY0" fmla="*/ 290 h 567118"/>
              <a:gd name="connsiteX1" fmla="*/ 11316044 w 11568545"/>
              <a:gd name="connsiteY1" fmla="*/ 567118 h 567118"/>
              <a:gd name="connsiteX2" fmla="*/ 0 w 11568545"/>
              <a:gd name="connsiteY2" fmla="*/ 560348 h 567118"/>
              <a:gd name="connsiteX3" fmla="*/ 0 w 11568545"/>
              <a:gd name="connsiteY3" fmla="*/ 6764 h 567118"/>
            </a:gdLst>
            <a:ahLst/>
            <a:cxnLst>
              <a:cxn ang="0">
                <a:pos x="connsiteX0" y="connsiteY0"/>
              </a:cxn>
              <a:cxn ang="0">
                <a:pos x="connsiteX1" y="connsiteY1"/>
              </a:cxn>
              <a:cxn ang="0">
                <a:pos x="connsiteX2" y="connsiteY2"/>
              </a:cxn>
              <a:cxn ang="0">
                <a:pos x="connsiteX3" y="connsiteY3"/>
              </a:cxn>
            </a:cxnLst>
            <a:rect l="l" t="t" r="r" b="b"/>
            <a:pathLst>
              <a:path w="11568545" h="567118">
                <a:moveTo>
                  <a:pt x="11316044" y="290"/>
                </a:moveTo>
                <a:cubicBezTo>
                  <a:pt x="11664121" y="-14749"/>
                  <a:pt x="11641108" y="558935"/>
                  <a:pt x="11316044" y="567118"/>
                </a:cubicBezTo>
                <a:lnTo>
                  <a:pt x="0" y="560348"/>
                </a:lnTo>
                <a:lnTo>
                  <a:pt x="0" y="6764"/>
                </a:lnTo>
                <a:close/>
              </a:path>
            </a:pathLst>
          </a:custGeom>
          <a:gradFill>
            <a:gsLst>
              <a:gs pos="9000">
                <a:srgbClr val="00828E"/>
              </a:gs>
              <a:gs pos="100000">
                <a:srgbClr val="00A0A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Date Placeholder 1"/>
          <p:cNvSpPr>
            <a:spLocks noGrp="1"/>
          </p:cNvSpPr>
          <p:nvPr>
            <p:ph type="dt" sz="half" idx="10"/>
          </p:nvPr>
        </p:nvSpPr>
        <p:spPr>
          <a:xfrm>
            <a:off x="1551008" y="6356350"/>
            <a:ext cx="2030392" cy="365125"/>
          </a:xfrm>
        </p:spPr>
        <p:txBody>
          <a:bodyPr/>
          <a:lstStyle/>
          <a:p>
            <a:fld id="{42A24830-8569-456B-BFAB-55022A06B194}" type="datetimeFigureOut">
              <a:rPr lang="en-US" smtClean="0"/>
              <a:t>2/27/2024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4719024-31DC-4851-9F85-91E91F71B544}" type="slidenum">
              <a:rPr lang="en-US" smtClean="0"/>
              <a:t>‹#›</a:t>
            </a:fld>
            <a:endParaRPr lang="en-US" dirty="0"/>
          </a:p>
        </p:txBody>
      </p:sp>
      <p:sp>
        <p:nvSpPr>
          <p:cNvPr id="12" name="Slide Number Placeholder 5"/>
          <p:cNvSpPr txBox="1">
            <a:spLocks/>
          </p:cNvSpPr>
          <p:nvPr userDrawn="1"/>
        </p:nvSpPr>
        <p:spPr>
          <a:xfrm>
            <a:off x="11108525" y="6189967"/>
            <a:ext cx="776430" cy="441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FA19E01-6FA7-4F2D-BD5B-0499F6E6E2C4}" type="slidenum">
              <a:rPr lang="en-US" sz="2000" b="0" i="0" baseline="0" smtClean="0">
                <a:solidFill>
                  <a:schemeClr val="bg1"/>
                </a:solidFill>
              </a:rPr>
              <a:pPr algn="r"/>
              <a:t>‹#›</a:t>
            </a:fld>
            <a:endParaRPr lang="en-US" sz="2000" b="0" i="0" baseline="0" dirty="0">
              <a:solidFill>
                <a:schemeClr val="bg1"/>
              </a:solidFill>
            </a:endParaRPr>
          </a:p>
        </p:txBody>
      </p:sp>
      <p:pic>
        <p:nvPicPr>
          <p:cNvPr id="20" name="Picture 19">
            <a:extLst>
              <a:ext uri="{FF2B5EF4-FFF2-40B4-BE49-F238E27FC236}">
                <a16:creationId xmlns:a16="http://schemas.microsoft.com/office/drawing/2014/main" id="{AD971BAC-9D4D-5B8B-3AF9-707926DAEC5E}"/>
              </a:ext>
            </a:extLst>
          </p:cNvPr>
          <p:cNvPicPr>
            <a:picLocks noChangeAspect="1"/>
          </p:cNvPicPr>
          <p:nvPr userDrawn="1"/>
        </p:nvPicPr>
        <p:blipFill>
          <a:blip r:embed="rId2"/>
          <a:stretch>
            <a:fillRect/>
          </a:stretch>
        </p:blipFill>
        <p:spPr>
          <a:xfrm>
            <a:off x="680321" y="6214320"/>
            <a:ext cx="742079" cy="406619"/>
          </a:xfrm>
          <a:prstGeom prst="rect">
            <a:avLst/>
          </a:prstGeom>
        </p:spPr>
      </p:pic>
    </p:spTree>
    <p:extLst>
      <p:ext uri="{BB962C8B-B14F-4D97-AF65-F5344CB8AC3E}">
        <p14:creationId xmlns:p14="http://schemas.microsoft.com/office/powerpoint/2010/main" val="1040491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inimal Footer Slide Styl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51008" y="6356350"/>
            <a:ext cx="2030392" cy="365125"/>
          </a:xfrm>
        </p:spPr>
        <p:txBody>
          <a:bodyPr/>
          <a:lstStyle/>
          <a:p>
            <a:fld id="{42A24830-8569-456B-BFAB-55022A06B194}" type="datetimeFigureOut">
              <a:rPr lang="en-US" smtClean="0"/>
              <a:t>2/27/2024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4719024-31DC-4851-9F85-91E91F71B544}" type="slidenum">
              <a:rPr lang="en-US" smtClean="0"/>
              <a:t>‹#›</a:t>
            </a:fld>
            <a:endParaRPr lang="en-US" dirty="0"/>
          </a:p>
        </p:txBody>
      </p:sp>
      <p:sp>
        <p:nvSpPr>
          <p:cNvPr id="12" name="Slide Number Placeholder 5"/>
          <p:cNvSpPr txBox="1">
            <a:spLocks/>
          </p:cNvSpPr>
          <p:nvPr userDrawn="1"/>
        </p:nvSpPr>
        <p:spPr>
          <a:xfrm>
            <a:off x="11108525" y="6189967"/>
            <a:ext cx="776430" cy="441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FA19E01-6FA7-4F2D-BD5B-0499F6E6E2C4}" type="slidenum">
              <a:rPr lang="en-US" sz="2000" b="0" i="0" baseline="0" smtClean="0">
                <a:solidFill>
                  <a:srgbClr val="00A0AF"/>
                </a:solidFill>
              </a:rPr>
              <a:pPr algn="r"/>
              <a:t>‹#›</a:t>
            </a:fld>
            <a:endParaRPr lang="en-US" sz="2000" b="0" i="0" baseline="0" dirty="0">
              <a:solidFill>
                <a:srgbClr val="00A0AF"/>
              </a:solidFill>
            </a:endParaRPr>
          </a:p>
        </p:txBody>
      </p:sp>
      <p:pic>
        <p:nvPicPr>
          <p:cNvPr id="20" name="Picture 19">
            <a:extLst>
              <a:ext uri="{FF2B5EF4-FFF2-40B4-BE49-F238E27FC236}">
                <a16:creationId xmlns:a16="http://schemas.microsoft.com/office/drawing/2014/main" id="{AD971BAC-9D4D-5B8B-3AF9-707926DAEC5E}"/>
              </a:ext>
            </a:extLst>
          </p:cNvPr>
          <p:cNvPicPr>
            <a:picLocks noChangeAspect="1"/>
          </p:cNvPicPr>
          <p:nvPr userDrawn="1"/>
        </p:nvPicPr>
        <p:blipFill>
          <a:blip r:embed="rId2"/>
          <a:stretch>
            <a:fillRect/>
          </a:stretch>
        </p:blipFill>
        <p:spPr>
          <a:xfrm>
            <a:off x="680321" y="6214320"/>
            <a:ext cx="742079" cy="406619"/>
          </a:xfrm>
          <a:prstGeom prst="rect">
            <a:avLst/>
          </a:prstGeom>
        </p:spPr>
      </p:pic>
      <p:pic>
        <p:nvPicPr>
          <p:cNvPr id="5" name="Picture 4">
            <a:extLst>
              <a:ext uri="{FF2B5EF4-FFF2-40B4-BE49-F238E27FC236}">
                <a16:creationId xmlns:a16="http://schemas.microsoft.com/office/drawing/2014/main" id="{DAB7BCB5-C6F8-C887-A901-8461825A1AC5}"/>
              </a:ext>
            </a:extLst>
          </p:cNvPr>
          <p:cNvPicPr>
            <a:picLocks noChangeAspect="1"/>
          </p:cNvPicPr>
          <p:nvPr userDrawn="1"/>
        </p:nvPicPr>
        <p:blipFill>
          <a:blip r:embed="rId3"/>
          <a:stretch>
            <a:fillRect/>
          </a:stretch>
        </p:blipFill>
        <p:spPr>
          <a:xfrm>
            <a:off x="681625" y="6219221"/>
            <a:ext cx="730836" cy="401718"/>
          </a:xfrm>
          <a:prstGeom prst="rect">
            <a:avLst/>
          </a:prstGeom>
        </p:spPr>
      </p:pic>
    </p:spTree>
    <p:extLst>
      <p:ext uri="{BB962C8B-B14F-4D97-AF65-F5344CB8AC3E}">
        <p14:creationId xmlns:p14="http://schemas.microsoft.com/office/powerpoint/2010/main" val="2034133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74E9E7E5-6E8A-29C6-ADA8-389FFBBB9986}"/>
              </a:ext>
            </a:extLst>
          </p:cNvPr>
          <p:cNvSpPr/>
          <p:nvPr userDrawn="1"/>
        </p:nvSpPr>
        <p:spPr>
          <a:xfrm>
            <a:off x="0" y="1587084"/>
            <a:ext cx="6446352" cy="5270916"/>
          </a:xfrm>
          <a:custGeom>
            <a:avLst/>
            <a:gdLst>
              <a:gd name="connsiteX0" fmla="*/ 2632493 w 6446352"/>
              <a:gd name="connsiteY0" fmla="*/ 0 h 5270916"/>
              <a:gd name="connsiteX1" fmla="*/ 6446352 w 6446352"/>
              <a:gd name="connsiteY1" fmla="*/ 3813859 h 5270916"/>
              <a:gd name="connsiteX2" fmla="*/ 6274889 w 6446352"/>
              <a:gd name="connsiteY2" fmla="*/ 4947984 h 5270916"/>
              <a:gd name="connsiteX3" fmla="*/ 6156694 w 6446352"/>
              <a:gd name="connsiteY3" fmla="*/ 5270916 h 5270916"/>
              <a:gd name="connsiteX4" fmla="*/ 0 w 6446352"/>
              <a:gd name="connsiteY4" fmla="*/ 5270916 h 5270916"/>
              <a:gd name="connsiteX5" fmla="*/ 0 w 6446352"/>
              <a:gd name="connsiteY5" fmla="*/ 1058603 h 5270916"/>
              <a:gd name="connsiteX6" fmla="*/ 206525 w 6446352"/>
              <a:gd name="connsiteY6" fmla="*/ 870900 h 5270916"/>
              <a:gd name="connsiteX7" fmla="*/ 2632493 w 6446352"/>
              <a:gd name="connsiteY7" fmla="*/ 0 h 527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6352" h="5270916">
                <a:moveTo>
                  <a:pt x="2632493" y="0"/>
                </a:moveTo>
                <a:cubicBezTo>
                  <a:pt x="4738829" y="0"/>
                  <a:pt x="6446352" y="1707523"/>
                  <a:pt x="6446352" y="3813859"/>
                </a:cubicBezTo>
                <a:cubicBezTo>
                  <a:pt x="6446352" y="4208797"/>
                  <a:pt x="6386322" y="4589715"/>
                  <a:pt x="6274889" y="4947984"/>
                </a:cubicBezTo>
                <a:lnTo>
                  <a:pt x="6156694" y="5270916"/>
                </a:lnTo>
                <a:lnTo>
                  <a:pt x="0" y="5270916"/>
                </a:lnTo>
                <a:lnTo>
                  <a:pt x="0" y="1058603"/>
                </a:lnTo>
                <a:lnTo>
                  <a:pt x="206525" y="870900"/>
                </a:lnTo>
                <a:cubicBezTo>
                  <a:pt x="865784" y="326831"/>
                  <a:pt x="1710971" y="0"/>
                  <a:pt x="2632493" y="0"/>
                </a:cubicBezTo>
                <a:close/>
              </a:path>
            </a:pathLst>
          </a:custGeom>
          <a:solidFill>
            <a:srgbClr val="00A0A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3" name="Picture 12">
            <a:extLst>
              <a:ext uri="{FF2B5EF4-FFF2-40B4-BE49-F238E27FC236}">
                <a16:creationId xmlns:a16="http://schemas.microsoft.com/office/drawing/2014/main" id="{30876740-39B8-5A8D-376F-ECF65307859B}"/>
              </a:ext>
            </a:extLst>
          </p:cNvPr>
          <p:cNvPicPr>
            <a:picLocks noChangeAspect="1"/>
          </p:cNvPicPr>
          <p:nvPr userDrawn="1"/>
        </p:nvPicPr>
        <p:blipFill>
          <a:blip r:embed="rId2"/>
          <a:stretch>
            <a:fillRect/>
          </a:stretch>
        </p:blipFill>
        <p:spPr>
          <a:xfrm>
            <a:off x="976982" y="4399301"/>
            <a:ext cx="3181384" cy="1743224"/>
          </a:xfrm>
          <a:prstGeom prst="rect">
            <a:avLst/>
          </a:prstGeom>
          <a:effectLst>
            <a:outerShdw blurRad="50800" dist="50800" dir="5400000" algn="ctr" rotWithShape="0">
              <a:srgbClr val="000000">
                <a:alpha val="69146"/>
              </a:srgbClr>
            </a:outerShdw>
          </a:effectLst>
        </p:spPr>
      </p:pic>
      <p:sp>
        <p:nvSpPr>
          <p:cNvPr id="25" name="Freeform 24">
            <a:extLst>
              <a:ext uri="{FF2B5EF4-FFF2-40B4-BE49-F238E27FC236}">
                <a16:creationId xmlns:a16="http://schemas.microsoft.com/office/drawing/2014/main" id="{D16316ED-5055-E296-0E37-FB17A40E237B}"/>
              </a:ext>
            </a:extLst>
          </p:cNvPr>
          <p:cNvSpPr>
            <a:spLocks noChangeAspect="1"/>
          </p:cNvSpPr>
          <p:nvPr userDrawn="1"/>
        </p:nvSpPr>
        <p:spPr>
          <a:xfrm>
            <a:off x="-980456" y="1587083"/>
            <a:ext cx="7175170" cy="7498080"/>
          </a:xfrm>
          <a:custGeom>
            <a:avLst/>
            <a:gdLst>
              <a:gd name="connsiteX0" fmla="*/ 1958904 w 7175170"/>
              <a:gd name="connsiteY0" fmla="*/ 7197687 h 7498080"/>
              <a:gd name="connsiteX1" fmla="*/ 4898200 w 7175170"/>
              <a:gd name="connsiteY1" fmla="*/ 7197687 h 7498080"/>
              <a:gd name="connsiteX2" fmla="*/ 4885426 w 7175170"/>
              <a:gd name="connsiteY2" fmla="*/ 7203462 h 7498080"/>
              <a:gd name="connsiteX3" fmla="*/ 3426130 w 7175170"/>
              <a:gd name="connsiteY3" fmla="*/ 7498080 h 7498080"/>
              <a:gd name="connsiteX4" fmla="*/ 2104855 w 7175170"/>
              <a:gd name="connsiteY4" fmla="*/ 7258619 h 7498080"/>
              <a:gd name="connsiteX5" fmla="*/ 0 w 7175170"/>
              <a:gd name="connsiteY5" fmla="*/ 5270916 h 7498080"/>
              <a:gd name="connsiteX6" fmla="*/ 294656 w 7175170"/>
              <a:gd name="connsiteY6" fmla="*/ 5270916 h 7498080"/>
              <a:gd name="connsiteX7" fmla="*/ 294656 w 7175170"/>
              <a:gd name="connsiteY7" fmla="*/ 5810027 h 7498080"/>
              <a:gd name="connsiteX8" fmla="*/ 168167 w 7175170"/>
              <a:gd name="connsiteY8" fmla="*/ 5605329 h 7498080"/>
              <a:gd name="connsiteX9" fmla="*/ 46786 w 7175170"/>
              <a:gd name="connsiteY9" fmla="*/ 5374404 h 7498080"/>
              <a:gd name="connsiteX10" fmla="*/ 3426130 w 7175170"/>
              <a:gd name="connsiteY10" fmla="*/ 0 h 7498080"/>
              <a:gd name="connsiteX11" fmla="*/ 7175170 w 7175170"/>
              <a:gd name="connsiteY11" fmla="*/ 3749040 h 7498080"/>
              <a:gd name="connsiteX12" fmla="*/ 6880552 w 7175170"/>
              <a:gd name="connsiteY12" fmla="*/ 5208336 h 7498080"/>
              <a:gd name="connsiteX13" fmla="*/ 6850406 w 7175170"/>
              <a:gd name="connsiteY13" fmla="*/ 5270916 h 7498080"/>
              <a:gd name="connsiteX14" fmla="*/ 858456 w 7175170"/>
              <a:gd name="connsiteY14" fmla="*/ 5270916 h 7498080"/>
              <a:gd name="connsiteX15" fmla="*/ 858456 w 7175170"/>
              <a:gd name="connsiteY15" fmla="*/ 1022362 h 7498080"/>
              <a:gd name="connsiteX16" fmla="*/ 1041392 w 7175170"/>
              <a:gd name="connsiteY16" fmla="*/ 856099 h 7498080"/>
              <a:gd name="connsiteX17" fmla="*/ 3426130 w 7175170"/>
              <a:gd name="connsiteY17" fmla="*/ 0 h 749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75170" h="7498080">
                <a:moveTo>
                  <a:pt x="1958904" y="7197687"/>
                </a:moveTo>
                <a:lnTo>
                  <a:pt x="4898200" y="7197687"/>
                </a:lnTo>
                <a:lnTo>
                  <a:pt x="4885426" y="7203462"/>
                </a:lnTo>
                <a:cubicBezTo>
                  <a:pt x="4436897" y="7393174"/>
                  <a:pt x="3943765" y="7498080"/>
                  <a:pt x="3426130" y="7498080"/>
                </a:cubicBezTo>
                <a:cubicBezTo>
                  <a:pt x="2961068" y="7498080"/>
                  <a:pt x="2515784" y="7413401"/>
                  <a:pt x="2104855" y="7258619"/>
                </a:cubicBezTo>
                <a:close/>
                <a:moveTo>
                  <a:pt x="0" y="5270916"/>
                </a:moveTo>
                <a:lnTo>
                  <a:pt x="294656" y="5270916"/>
                </a:lnTo>
                <a:lnTo>
                  <a:pt x="294656" y="5810027"/>
                </a:lnTo>
                <a:lnTo>
                  <a:pt x="168167" y="5605329"/>
                </a:lnTo>
                <a:cubicBezTo>
                  <a:pt x="125127" y="5529953"/>
                  <a:pt x="84628" y="5452939"/>
                  <a:pt x="46786" y="5374404"/>
                </a:cubicBezTo>
                <a:close/>
                <a:moveTo>
                  <a:pt x="3426130" y="0"/>
                </a:moveTo>
                <a:cubicBezTo>
                  <a:pt x="5496668" y="0"/>
                  <a:pt x="7175170" y="1678502"/>
                  <a:pt x="7175170" y="3749040"/>
                </a:cubicBezTo>
                <a:cubicBezTo>
                  <a:pt x="7175170" y="4266675"/>
                  <a:pt x="7070264" y="4759807"/>
                  <a:pt x="6880552" y="5208336"/>
                </a:cubicBezTo>
                <a:lnTo>
                  <a:pt x="6850406" y="5270916"/>
                </a:lnTo>
                <a:lnTo>
                  <a:pt x="858456" y="5270916"/>
                </a:lnTo>
                <a:lnTo>
                  <a:pt x="858456" y="1022362"/>
                </a:lnTo>
                <a:lnTo>
                  <a:pt x="1041392" y="856099"/>
                </a:lnTo>
                <a:cubicBezTo>
                  <a:pt x="1689447" y="321276"/>
                  <a:pt x="2520270" y="0"/>
                  <a:pt x="3426130" y="0"/>
                </a:cubicBezTo>
                <a:close/>
              </a:path>
            </a:pathLst>
          </a:custGeom>
          <a:blipFill dpi="0" rotWithShape="1">
            <a:blip r:embed="rId3"/>
            <a:srcRect/>
            <a:stretch>
              <a:fillRect l="13415" t="-24390" r="-13415" b="243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Title 1"/>
          <p:cNvSpPr>
            <a:spLocks noGrp="1"/>
          </p:cNvSpPr>
          <p:nvPr>
            <p:ph type="ctrTitle" hasCustomPrompt="1"/>
          </p:nvPr>
        </p:nvSpPr>
        <p:spPr>
          <a:xfrm>
            <a:off x="402771" y="276166"/>
            <a:ext cx="11430000" cy="1373070"/>
          </a:xfrm>
        </p:spPr>
        <p:txBody>
          <a:bodyPr>
            <a:normAutofit/>
          </a:bodyPr>
          <a:lstStyle>
            <a:lvl1pPr algn="r">
              <a:defRPr sz="5400">
                <a:solidFill>
                  <a:srgbClr val="F78F1C"/>
                </a:solidFill>
              </a:defRPr>
            </a:lvl1pPr>
          </a:lstStyle>
          <a:p>
            <a:r>
              <a:rPr lang="en-US" sz="4800">
                <a:latin typeface="Arial Black" panose="020B0A04020102020204" pitchFamily="34" charset="0"/>
              </a:rPr>
              <a:t>Florida Department of Health</a:t>
            </a:r>
          </a:p>
        </p:txBody>
      </p:sp>
      <p:sp>
        <p:nvSpPr>
          <p:cNvPr id="9" name="Subtitle 2"/>
          <p:cNvSpPr>
            <a:spLocks noGrp="1"/>
          </p:cNvSpPr>
          <p:nvPr>
            <p:ph type="subTitle" idx="1" hasCustomPrompt="1"/>
          </p:nvPr>
        </p:nvSpPr>
        <p:spPr>
          <a:xfrm>
            <a:off x="5214257" y="2109551"/>
            <a:ext cx="6618514" cy="1798420"/>
          </a:xfrm>
        </p:spPr>
        <p:txBody>
          <a:bodyPr/>
          <a:lstStyle>
            <a:lvl1pPr algn="r">
              <a:defRPr>
                <a:solidFill>
                  <a:srgbClr val="00A0AF"/>
                </a:solidFill>
              </a:defRPr>
            </a:lvl1pPr>
          </a:lstStyle>
          <a:p>
            <a:pPr>
              <a:lnSpc>
                <a:spcPct val="100000"/>
              </a:lnSpc>
              <a:spcBef>
                <a:spcPts val="0"/>
              </a:spcBef>
            </a:pPr>
            <a:r>
              <a:rPr lang="en-US" b="1"/>
              <a:t>Title of Presentation</a:t>
            </a:r>
          </a:p>
        </p:txBody>
      </p:sp>
    </p:spTree>
    <p:extLst>
      <p:ext uri="{BB962C8B-B14F-4D97-AF65-F5344CB8AC3E}">
        <p14:creationId xmlns:p14="http://schemas.microsoft.com/office/powerpoint/2010/main" val="3938838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0AA3A231-0822-CBAB-F1FF-ECBA66B1BC5D}"/>
              </a:ext>
            </a:extLst>
          </p:cNvPr>
          <p:cNvSpPr/>
          <p:nvPr userDrawn="1"/>
        </p:nvSpPr>
        <p:spPr>
          <a:xfrm>
            <a:off x="0" y="6127071"/>
            <a:ext cx="11966713" cy="567118"/>
          </a:xfrm>
          <a:custGeom>
            <a:avLst/>
            <a:gdLst>
              <a:gd name="connsiteX0" fmla="*/ 11316044 w 11568545"/>
              <a:gd name="connsiteY0" fmla="*/ 290 h 567118"/>
              <a:gd name="connsiteX1" fmla="*/ 11316044 w 11568545"/>
              <a:gd name="connsiteY1" fmla="*/ 567118 h 567118"/>
              <a:gd name="connsiteX2" fmla="*/ 0 w 11568545"/>
              <a:gd name="connsiteY2" fmla="*/ 560348 h 567118"/>
              <a:gd name="connsiteX3" fmla="*/ 0 w 11568545"/>
              <a:gd name="connsiteY3" fmla="*/ 6764 h 567118"/>
            </a:gdLst>
            <a:ahLst/>
            <a:cxnLst>
              <a:cxn ang="0">
                <a:pos x="connsiteX0" y="connsiteY0"/>
              </a:cxn>
              <a:cxn ang="0">
                <a:pos x="connsiteX1" y="connsiteY1"/>
              </a:cxn>
              <a:cxn ang="0">
                <a:pos x="connsiteX2" y="connsiteY2"/>
              </a:cxn>
              <a:cxn ang="0">
                <a:pos x="connsiteX3" y="connsiteY3"/>
              </a:cxn>
            </a:cxnLst>
            <a:rect l="l" t="t" r="r" b="b"/>
            <a:pathLst>
              <a:path w="11568545" h="567118">
                <a:moveTo>
                  <a:pt x="11316044" y="290"/>
                </a:moveTo>
                <a:cubicBezTo>
                  <a:pt x="11664121" y="-14749"/>
                  <a:pt x="11641108" y="558935"/>
                  <a:pt x="11316044" y="567118"/>
                </a:cubicBezTo>
                <a:lnTo>
                  <a:pt x="0" y="560348"/>
                </a:lnTo>
                <a:lnTo>
                  <a:pt x="0" y="6764"/>
                </a:lnTo>
                <a:close/>
              </a:path>
            </a:pathLst>
          </a:custGeom>
          <a:gradFill>
            <a:gsLst>
              <a:gs pos="9000">
                <a:srgbClr val="00828E"/>
              </a:gs>
              <a:gs pos="100000">
                <a:srgbClr val="00A0A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Rectangle 17">
            <a:extLst>
              <a:ext uri="{FF2B5EF4-FFF2-40B4-BE49-F238E27FC236}">
                <a16:creationId xmlns:a16="http://schemas.microsoft.com/office/drawing/2014/main" id="{C3F35546-0645-B4CF-106D-0C37E15C3F78}"/>
              </a:ext>
            </a:extLst>
          </p:cNvPr>
          <p:cNvSpPr/>
          <p:nvPr userDrawn="1"/>
        </p:nvSpPr>
        <p:spPr>
          <a:xfrm>
            <a:off x="0" y="226707"/>
            <a:ext cx="12192000" cy="1091292"/>
          </a:xfrm>
          <a:prstGeom prst="rect">
            <a:avLst/>
          </a:prstGeom>
          <a:gradFill>
            <a:gsLst>
              <a:gs pos="9000">
                <a:srgbClr val="F77600"/>
              </a:gs>
              <a:gs pos="100000">
                <a:srgbClr val="F78F1C"/>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a:xfrm>
            <a:off x="1551008" y="6356350"/>
            <a:ext cx="2030392" cy="365125"/>
          </a:xfrm>
        </p:spPr>
        <p:txBody>
          <a:bodyPr/>
          <a:lstStyle/>
          <a:p>
            <a:fld id="{42A24830-8569-456B-BFAB-55022A06B194}" type="datetimeFigureOut">
              <a:rPr lang="en-US" smtClean="0"/>
              <a:t>2/27/2024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4719024-31DC-4851-9F85-91E91F71B544}" type="slidenum">
              <a:rPr lang="en-US" smtClean="0"/>
              <a:t>‹#›</a:t>
            </a:fld>
            <a:endParaRPr lang="en-US" dirty="0"/>
          </a:p>
        </p:txBody>
      </p:sp>
      <p:sp>
        <p:nvSpPr>
          <p:cNvPr id="6" name="Content Placeholder 2"/>
          <p:cNvSpPr>
            <a:spLocks noGrp="1"/>
          </p:cNvSpPr>
          <p:nvPr>
            <p:ph idx="1" hasCustomPrompt="1"/>
          </p:nvPr>
        </p:nvSpPr>
        <p:spPr>
          <a:xfrm>
            <a:off x="680321" y="1655659"/>
            <a:ext cx="10888224" cy="4280530"/>
          </a:xfrm>
        </p:spPr>
        <p:txBody>
          <a:bodyPr/>
          <a:lstStyle>
            <a:lvl1pPr>
              <a:defRPr>
                <a:latin typeface="+mn-lt"/>
              </a:defRPr>
            </a:lvl1pPr>
          </a:lstStyle>
          <a:p>
            <a:r>
              <a:rPr lang="en-US"/>
              <a:t>Name of presenter</a:t>
            </a:r>
          </a:p>
          <a:p>
            <a:r>
              <a:rPr lang="en-US"/>
              <a:t>Title</a:t>
            </a:r>
          </a:p>
          <a:p>
            <a:r>
              <a:rPr lang="en-US"/>
              <a:t>Florida Department of Health </a:t>
            </a:r>
          </a:p>
        </p:txBody>
      </p:sp>
      <p:sp>
        <p:nvSpPr>
          <p:cNvPr id="12" name="Slide Number Placeholder 5"/>
          <p:cNvSpPr txBox="1">
            <a:spLocks/>
          </p:cNvSpPr>
          <p:nvPr userDrawn="1"/>
        </p:nvSpPr>
        <p:spPr>
          <a:xfrm>
            <a:off x="11108525" y="6189967"/>
            <a:ext cx="776430" cy="441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FA19E01-6FA7-4F2D-BD5B-0499F6E6E2C4}" type="slidenum">
              <a:rPr lang="en-US" sz="2000" b="0" i="0" baseline="0" smtClean="0">
                <a:solidFill>
                  <a:schemeClr val="bg1"/>
                </a:solidFill>
              </a:rPr>
              <a:pPr algn="r"/>
              <a:t>‹#›</a:t>
            </a:fld>
            <a:endParaRPr lang="en-US" sz="2000" b="0" i="0" baseline="0" dirty="0">
              <a:solidFill>
                <a:schemeClr val="bg1"/>
              </a:solidFill>
            </a:endParaRPr>
          </a:p>
        </p:txBody>
      </p:sp>
      <p:sp>
        <p:nvSpPr>
          <p:cNvPr id="13" name="Title 3"/>
          <p:cNvSpPr>
            <a:spLocks noGrp="1"/>
          </p:cNvSpPr>
          <p:nvPr>
            <p:ph type="title"/>
          </p:nvPr>
        </p:nvSpPr>
        <p:spPr>
          <a:xfrm>
            <a:off x="680321" y="237061"/>
            <a:ext cx="10888224" cy="1080938"/>
          </a:xfrm>
        </p:spPr>
        <p:txBody>
          <a:bodyPr/>
          <a:lstStyle>
            <a:lvl1pPr>
              <a:defRPr>
                <a:solidFill>
                  <a:schemeClr val="bg1"/>
                </a:solidFill>
              </a:defRPr>
            </a:lvl1pPr>
          </a:lstStyle>
          <a:p>
            <a:r>
              <a:rPr lang="en-US">
                <a:latin typeface="Arial Black" panose="020B0A04020102020204" pitchFamily="34" charset="0"/>
              </a:rPr>
              <a:t>Click to edit Master title style</a:t>
            </a:r>
          </a:p>
        </p:txBody>
      </p:sp>
    </p:spTree>
    <p:extLst>
      <p:ext uri="{BB962C8B-B14F-4D97-AF65-F5344CB8AC3E}">
        <p14:creationId xmlns:p14="http://schemas.microsoft.com/office/powerpoint/2010/main" val="2148482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0AA3A231-0822-CBAB-F1FF-ECBA66B1BC5D}"/>
              </a:ext>
            </a:extLst>
          </p:cNvPr>
          <p:cNvSpPr/>
          <p:nvPr userDrawn="1"/>
        </p:nvSpPr>
        <p:spPr>
          <a:xfrm>
            <a:off x="0" y="6127071"/>
            <a:ext cx="11966713" cy="567118"/>
          </a:xfrm>
          <a:custGeom>
            <a:avLst/>
            <a:gdLst>
              <a:gd name="connsiteX0" fmla="*/ 11316044 w 11568545"/>
              <a:gd name="connsiteY0" fmla="*/ 290 h 567118"/>
              <a:gd name="connsiteX1" fmla="*/ 11316044 w 11568545"/>
              <a:gd name="connsiteY1" fmla="*/ 567118 h 567118"/>
              <a:gd name="connsiteX2" fmla="*/ 0 w 11568545"/>
              <a:gd name="connsiteY2" fmla="*/ 560348 h 567118"/>
              <a:gd name="connsiteX3" fmla="*/ 0 w 11568545"/>
              <a:gd name="connsiteY3" fmla="*/ 6764 h 567118"/>
            </a:gdLst>
            <a:ahLst/>
            <a:cxnLst>
              <a:cxn ang="0">
                <a:pos x="connsiteX0" y="connsiteY0"/>
              </a:cxn>
              <a:cxn ang="0">
                <a:pos x="connsiteX1" y="connsiteY1"/>
              </a:cxn>
              <a:cxn ang="0">
                <a:pos x="connsiteX2" y="connsiteY2"/>
              </a:cxn>
              <a:cxn ang="0">
                <a:pos x="connsiteX3" y="connsiteY3"/>
              </a:cxn>
            </a:cxnLst>
            <a:rect l="l" t="t" r="r" b="b"/>
            <a:pathLst>
              <a:path w="11568545" h="567118">
                <a:moveTo>
                  <a:pt x="11316044" y="290"/>
                </a:moveTo>
                <a:cubicBezTo>
                  <a:pt x="11664121" y="-14749"/>
                  <a:pt x="11641108" y="558935"/>
                  <a:pt x="11316044" y="567118"/>
                </a:cubicBezTo>
                <a:lnTo>
                  <a:pt x="0" y="560348"/>
                </a:lnTo>
                <a:lnTo>
                  <a:pt x="0" y="6764"/>
                </a:lnTo>
                <a:close/>
              </a:path>
            </a:pathLst>
          </a:custGeom>
          <a:gradFill>
            <a:gsLst>
              <a:gs pos="9000">
                <a:srgbClr val="00828E"/>
              </a:gs>
              <a:gs pos="100000">
                <a:srgbClr val="00A0A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Rectangle 17">
            <a:extLst>
              <a:ext uri="{FF2B5EF4-FFF2-40B4-BE49-F238E27FC236}">
                <a16:creationId xmlns:a16="http://schemas.microsoft.com/office/drawing/2014/main" id="{C3F35546-0645-B4CF-106D-0C37E15C3F78}"/>
              </a:ext>
            </a:extLst>
          </p:cNvPr>
          <p:cNvSpPr/>
          <p:nvPr userDrawn="1"/>
        </p:nvSpPr>
        <p:spPr>
          <a:xfrm>
            <a:off x="0" y="226707"/>
            <a:ext cx="12192000" cy="1091292"/>
          </a:xfrm>
          <a:prstGeom prst="rect">
            <a:avLst/>
          </a:prstGeom>
          <a:gradFill>
            <a:gsLst>
              <a:gs pos="9000">
                <a:srgbClr val="F77600"/>
              </a:gs>
              <a:gs pos="100000">
                <a:srgbClr val="F78F1C"/>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a:xfrm>
            <a:off x="1551008" y="6356350"/>
            <a:ext cx="2030392" cy="365125"/>
          </a:xfrm>
        </p:spPr>
        <p:txBody>
          <a:bodyPr/>
          <a:lstStyle/>
          <a:p>
            <a:fld id="{42A24830-8569-456B-BFAB-55022A06B194}" type="datetimeFigureOut">
              <a:rPr lang="en-US" smtClean="0"/>
              <a:t>2/27/2024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4719024-31DC-4851-9F85-91E91F71B544}" type="slidenum">
              <a:rPr lang="en-US" smtClean="0"/>
              <a:t>‹#›</a:t>
            </a:fld>
            <a:endParaRPr lang="en-US" dirty="0"/>
          </a:p>
        </p:txBody>
      </p:sp>
      <p:sp>
        <p:nvSpPr>
          <p:cNvPr id="6" name="Content Placeholder 2"/>
          <p:cNvSpPr>
            <a:spLocks noGrp="1"/>
          </p:cNvSpPr>
          <p:nvPr>
            <p:ph idx="1"/>
          </p:nvPr>
        </p:nvSpPr>
        <p:spPr>
          <a:xfrm>
            <a:off x="680321" y="1655659"/>
            <a:ext cx="10888224" cy="4280530"/>
          </a:xfrm>
        </p:spPr>
        <p:txBody>
          <a:bodyPr/>
          <a:lstStyle>
            <a:lvl1pPr>
              <a:defRPr>
                <a:latin typeface="+mn-lt"/>
              </a:defRPr>
            </a:lvl1pPr>
          </a:lstStyle>
          <a:p>
            <a:pPr lvl="0"/>
            <a:r>
              <a:rPr lang="en-US"/>
              <a:t>Click to edit Master text styles</a:t>
            </a:r>
          </a:p>
        </p:txBody>
      </p:sp>
      <p:sp>
        <p:nvSpPr>
          <p:cNvPr id="12" name="Slide Number Placeholder 5"/>
          <p:cNvSpPr txBox="1">
            <a:spLocks/>
          </p:cNvSpPr>
          <p:nvPr userDrawn="1"/>
        </p:nvSpPr>
        <p:spPr>
          <a:xfrm>
            <a:off x="11108525" y="6189967"/>
            <a:ext cx="776430" cy="441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FA19E01-6FA7-4F2D-BD5B-0499F6E6E2C4}" type="slidenum">
              <a:rPr lang="en-US" sz="2000" b="0" i="0" baseline="0" smtClean="0">
                <a:solidFill>
                  <a:schemeClr val="bg1"/>
                </a:solidFill>
              </a:rPr>
              <a:pPr algn="r"/>
              <a:t>‹#›</a:t>
            </a:fld>
            <a:endParaRPr lang="en-US" sz="2000" b="0" i="0" baseline="0" dirty="0">
              <a:solidFill>
                <a:schemeClr val="bg1"/>
              </a:solidFill>
            </a:endParaRPr>
          </a:p>
        </p:txBody>
      </p:sp>
      <p:sp>
        <p:nvSpPr>
          <p:cNvPr id="13" name="Title 3"/>
          <p:cNvSpPr>
            <a:spLocks noGrp="1"/>
          </p:cNvSpPr>
          <p:nvPr>
            <p:ph type="title"/>
          </p:nvPr>
        </p:nvSpPr>
        <p:spPr>
          <a:xfrm>
            <a:off x="680321" y="237061"/>
            <a:ext cx="10888224" cy="1080938"/>
          </a:xfrm>
        </p:spPr>
        <p:txBody>
          <a:bodyPr/>
          <a:lstStyle>
            <a:lvl1pPr>
              <a:defRPr>
                <a:solidFill>
                  <a:schemeClr val="bg1"/>
                </a:solidFill>
              </a:defRPr>
            </a:lvl1pPr>
          </a:lstStyle>
          <a:p>
            <a:r>
              <a:rPr lang="en-US">
                <a:latin typeface="Arial Black" panose="020B0A04020102020204" pitchFamily="34" charset="0"/>
              </a:rPr>
              <a:t>Click to edit Master title style</a:t>
            </a:r>
          </a:p>
        </p:txBody>
      </p:sp>
    </p:spTree>
    <p:extLst>
      <p:ext uri="{BB962C8B-B14F-4D97-AF65-F5344CB8AC3E}">
        <p14:creationId xmlns:p14="http://schemas.microsoft.com/office/powerpoint/2010/main" val="325245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0AA3A231-0822-CBAB-F1FF-ECBA66B1BC5D}"/>
              </a:ext>
            </a:extLst>
          </p:cNvPr>
          <p:cNvSpPr/>
          <p:nvPr userDrawn="1"/>
        </p:nvSpPr>
        <p:spPr>
          <a:xfrm>
            <a:off x="0" y="6127071"/>
            <a:ext cx="11966713" cy="567118"/>
          </a:xfrm>
          <a:custGeom>
            <a:avLst/>
            <a:gdLst>
              <a:gd name="connsiteX0" fmla="*/ 11316044 w 11568545"/>
              <a:gd name="connsiteY0" fmla="*/ 290 h 567118"/>
              <a:gd name="connsiteX1" fmla="*/ 11316044 w 11568545"/>
              <a:gd name="connsiteY1" fmla="*/ 567118 h 567118"/>
              <a:gd name="connsiteX2" fmla="*/ 0 w 11568545"/>
              <a:gd name="connsiteY2" fmla="*/ 560348 h 567118"/>
              <a:gd name="connsiteX3" fmla="*/ 0 w 11568545"/>
              <a:gd name="connsiteY3" fmla="*/ 6764 h 567118"/>
            </a:gdLst>
            <a:ahLst/>
            <a:cxnLst>
              <a:cxn ang="0">
                <a:pos x="connsiteX0" y="connsiteY0"/>
              </a:cxn>
              <a:cxn ang="0">
                <a:pos x="connsiteX1" y="connsiteY1"/>
              </a:cxn>
              <a:cxn ang="0">
                <a:pos x="connsiteX2" y="connsiteY2"/>
              </a:cxn>
              <a:cxn ang="0">
                <a:pos x="connsiteX3" y="connsiteY3"/>
              </a:cxn>
            </a:cxnLst>
            <a:rect l="l" t="t" r="r" b="b"/>
            <a:pathLst>
              <a:path w="11568545" h="567118">
                <a:moveTo>
                  <a:pt x="11316044" y="290"/>
                </a:moveTo>
                <a:cubicBezTo>
                  <a:pt x="11664121" y="-14749"/>
                  <a:pt x="11641108" y="558935"/>
                  <a:pt x="11316044" y="567118"/>
                </a:cubicBezTo>
                <a:lnTo>
                  <a:pt x="0" y="560348"/>
                </a:lnTo>
                <a:lnTo>
                  <a:pt x="0" y="6764"/>
                </a:lnTo>
                <a:close/>
              </a:path>
            </a:pathLst>
          </a:custGeom>
          <a:gradFill>
            <a:gsLst>
              <a:gs pos="9000">
                <a:srgbClr val="00828E"/>
              </a:gs>
              <a:gs pos="100000">
                <a:srgbClr val="00A0A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Date Placeholder 1"/>
          <p:cNvSpPr>
            <a:spLocks noGrp="1"/>
          </p:cNvSpPr>
          <p:nvPr>
            <p:ph type="dt" sz="half" idx="10"/>
          </p:nvPr>
        </p:nvSpPr>
        <p:spPr>
          <a:xfrm>
            <a:off x="1551008" y="6356350"/>
            <a:ext cx="2030392" cy="365125"/>
          </a:xfrm>
        </p:spPr>
        <p:txBody>
          <a:bodyPr/>
          <a:lstStyle/>
          <a:p>
            <a:fld id="{42A24830-8569-456B-BFAB-55022A06B194}" type="datetimeFigureOut">
              <a:rPr lang="en-US" smtClean="0"/>
              <a:t>2/27/2024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4719024-31DC-4851-9F85-91E91F71B544}" type="slidenum">
              <a:rPr lang="en-US" smtClean="0"/>
              <a:t>‹#›</a:t>
            </a:fld>
            <a:endParaRPr lang="en-US" dirty="0"/>
          </a:p>
        </p:txBody>
      </p:sp>
      <p:sp>
        <p:nvSpPr>
          <p:cNvPr id="12" name="Slide Number Placeholder 5"/>
          <p:cNvSpPr txBox="1">
            <a:spLocks/>
          </p:cNvSpPr>
          <p:nvPr userDrawn="1"/>
        </p:nvSpPr>
        <p:spPr>
          <a:xfrm>
            <a:off x="11108525" y="6189967"/>
            <a:ext cx="776430" cy="441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FA19E01-6FA7-4F2D-BD5B-0499F6E6E2C4}" type="slidenum">
              <a:rPr lang="en-US" sz="2000" b="0" i="0" baseline="0" smtClean="0">
                <a:solidFill>
                  <a:schemeClr val="bg1"/>
                </a:solidFill>
              </a:rPr>
              <a:pPr algn="r"/>
              <a:t>‹#›</a:t>
            </a:fld>
            <a:endParaRPr lang="en-US" sz="2000" b="0" i="0" baseline="0" dirty="0">
              <a:solidFill>
                <a:schemeClr val="bg1"/>
              </a:solidFill>
            </a:endParaRPr>
          </a:p>
        </p:txBody>
      </p:sp>
    </p:spTree>
    <p:extLst>
      <p:ext uri="{BB962C8B-B14F-4D97-AF65-F5344CB8AC3E}">
        <p14:creationId xmlns:p14="http://schemas.microsoft.com/office/powerpoint/2010/main" val="10404913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A24830-8569-456B-BFAB-55022A06B194}" type="datetimeFigureOut">
              <a:rPr lang="en-US" smtClean="0"/>
              <a:t>2/27/2024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19024-31DC-4851-9F85-91E91F71B544}" type="slidenum">
              <a:rPr lang="en-US" smtClean="0"/>
              <a:t>‹#›</a:t>
            </a:fld>
            <a:endParaRPr lang="en-US" dirty="0"/>
          </a:p>
        </p:txBody>
      </p:sp>
    </p:spTree>
    <p:extLst>
      <p:ext uri="{BB962C8B-B14F-4D97-AF65-F5344CB8AC3E}">
        <p14:creationId xmlns:p14="http://schemas.microsoft.com/office/powerpoint/2010/main" val="1562450064"/>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73" r:id="rId3"/>
    <p:sldLayoutId id="2147483656" r:id="rId4"/>
    <p:sldLayoutId id="2147483676" r:id="rId5"/>
  </p:sldLayoutIdLst>
  <p:txStyles>
    <p:titleStyle>
      <a:lvl1pPr algn="l" defTabSz="914400" rtl="0" eaLnBrk="1" latinLnBrk="0" hangingPunct="1">
        <a:lnSpc>
          <a:spcPct val="90000"/>
        </a:lnSpc>
        <a:spcBef>
          <a:spcPct val="0"/>
        </a:spcBef>
        <a:buNone/>
        <a:defRPr sz="4400" kern="1200" baseline="0">
          <a:solidFill>
            <a:schemeClr val="bg1"/>
          </a:solidFill>
          <a:latin typeface="Arial Black" panose="020B0A04020102020204" pitchFamily="34" charset="0"/>
          <a:ea typeface="+mj-ea"/>
          <a:cs typeface="+mj-cs"/>
        </a:defRPr>
      </a:lvl1pPr>
    </p:titleStyle>
    <p:bodyStyle>
      <a:lvl1pPr marL="0" indent="0" algn="l" defTabSz="914400" rtl="0" eaLnBrk="1" latinLnBrk="0" hangingPunct="1">
        <a:lnSpc>
          <a:spcPct val="90000"/>
        </a:lnSpc>
        <a:spcBef>
          <a:spcPts val="1000"/>
        </a:spcBef>
        <a:buFontTx/>
        <a:buNone/>
        <a:defRPr sz="2800" kern="1200" baseline="0">
          <a:solidFill>
            <a:schemeClr val="tx1"/>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A24830-8569-456B-BFAB-55022A06B194}" type="datetimeFigureOut">
              <a:rPr lang="en-US" smtClean="0"/>
              <a:t>2/27/2024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19024-31DC-4851-9F85-91E91F71B544}" type="slidenum">
              <a:rPr lang="en-US" smtClean="0"/>
              <a:t>‹#›</a:t>
            </a:fld>
            <a:endParaRPr lang="en-US" dirty="0"/>
          </a:p>
        </p:txBody>
      </p:sp>
    </p:spTree>
    <p:extLst>
      <p:ext uri="{BB962C8B-B14F-4D97-AF65-F5344CB8AC3E}">
        <p14:creationId xmlns:p14="http://schemas.microsoft.com/office/powerpoint/2010/main" val="1562450064"/>
      </p:ext>
    </p:extLst>
  </p:cSld>
  <p:clrMap bg1="lt1" tx1="dk1" bg2="lt2" tx2="dk2" accent1="accent1" accent2="accent2" accent3="accent3" accent4="accent4" accent5="accent5" accent6="accent6" hlink="hlink" folHlink="folHlink"/>
  <p:sldLayoutIdLst>
    <p:sldLayoutId id="2147483672" r:id="rId1"/>
    <p:sldLayoutId id="2147483682" r:id="rId2"/>
    <p:sldLayoutId id="2147483674" r:id="rId3"/>
    <p:sldLayoutId id="2147483675" r:id="rId4"/>
    <p:sldLayoutId id="2147483680" r:id="rId5"/>
  </p:sldLayoutIdLst>
  <p:txStyles>
    <p:titleStyle>
      <a:lvl1pPr algn="l" defTabSz="914400" rtl="0" eaLnBrk="1" latinLnBrk="0" hangingPunct="1">
        <a:lnSpc>
          <a:spcPct val="90000"/>
        </a:lnSpc>
        <a:spcBef>
          <a:spcPct val="0"/>
        </a:spcBef>
        <a:buNone/>
        <a:defRPr sz="4400" kern="1200" baseline="0">
          <a:solidFill>
            <a:schemeClr val="bg1"/>
          </a:solidFill>
          <a:latin typeface="Arial Black" panose="020B0A04020102020204" pitchFamily="34" charset="0"/>
          <a:ea typeface="+mj-ea"/>
          <a:cs typeface="+mj-cs"/>
        </a:defRPr>
      </a:lvl1pPr>
    </p:titleStyle>
    <p:bodyStyle>
      <a:lvl1pPr marL="0" indent="0" algn="l" defTabSz="914400" rtl="0" eaLnBrk="1" latinLnBrk="0" hangingPunct="1">
        <a:lnSpc>
          <a:spcPct val="90000"/>
        </a:lnSpc>
        <a:spcBef>
          <a:spcPts val="1000"/>
        </a:spcBef>
        <a:buFontTx/>
        <a:buNone/>
        <a:defRPr sz="2800" kern="1200" baseline="0">
          <a:solidFill>
            <a:schemeClr val="tx1"/>
          </a:solidFill>
          <a:latin typeface="+mj-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604293-E6B9-4439-8FD4-1FCBE9DF75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D79107-833A-4704-8600-58FAC31780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DCA10-142A-4C86-9B22-22E34A86C8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CEC9EF-211A-47E7-BB5B-45BB2F9FFCA8}" type="datetimeFigureOut">
              <a:rPr lang="en-US" smtClean="0"/>
              <a:t>2/27/2024</a:t>
            </a:fld>
            <a:endParaRPr lang="en-US"/>
          </a:p>
        </p:txBody>
      </p:sp>
      <p:sp>
        <p:nvSpPr>
          <p:cNvPr id="5" name="Footer Placeholder 4">
            <a:extLst>
              <a:ext uri="{FF2B5EF4-FFF2-40B4-BE49-F238E27FC236}">
                <a16:creationId xmlns:a16="http://schemas.microsoft.com/office/drawing/2014/main" id="{5C4DF37C-2180-454C-88EC-D33838F6D0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137B5F-03FF-4FFC-B4B5-694DA10A08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604756-2E9A-4F80-AF48-3E7439817368}" type="slidenum">
              <a:rPr lang="en-US" smtClean="0"/>
              <a:t>‹#›</a:t>
            </a:fld>
            <a:endParaRPr lang="en-US"/>
          </a:p>
        </p:txBody>
      </p:sp>
    </p:spTree>
    <p:extLst>
      <p:ext uri="{BB962C8B-B14F-4D97-AF65-F5344CB8AC3E}">
        <p14:creationId xmlns:p14="http://schemas.microsoft.com/office/powerpoint/2010/main" val="338971076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mailto:chava.chaitain@flhealth.gov" TargetMode="External"/><Relationship Id="rId3" Type="http://schemas.openxmlformats.org/officeDocument/2006/relationships/hyperlink" Target="mailto:HAI_Program@flhealth.gov" TargetMode="External"/><Relationship Id="rId7" Type="http://schemas.openxmlformats.org/officeDocument/2006/relationships/hyperlink" Target="mailto:chantel.emery@flhealth.gov"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mailto:jacqueline.whitaker@flhealth.gov" TargetMode="External"/><Relationship Id="rId5" Type="http://schemas.openxmlformats.org/officeDocument/2006/relationships/hyperlink" Target="mailto:jalysa.erskine@flhealth.gov" TargetMode="External"/><Relationship Id="rId10" Type="http://schemas.openxmlformats.org/officeDocument/2006/relationships/hyperlink" Target="mailto:amy.wang@flhealth.gov" TargetMode="External"/><Relationship Id="rId4" Type="http://schemas.openxmlformats.org/officeDocument/2006/relationships/hyperlink" Target="http://www.floridahealth.gov/diseases-and-conditions/disease-reporting-and-management/chd-epi-contacts/" TargetMode="External"/><Relationship Id="rId9" Type="http://schemas.openxmlformats.org/officeDocument/2006/relationships/hyperlink" Target="mailto:gregory.champlin@flhealth.gov"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ADD3505-D816-4666-AAAA-42EC992FAF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4">
            <a:extLst>
              <a:ext uri="{FF2B5EF4-FFF2-40B4-BE49-F238E27FC236}">
                <a16:creationId xmlns:a16="http://schemas.microsoft.com/office/drawing/2014/main" id="{9BFFE04C-D7F7-4D5E-87FE-5A39893FC7D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5343" y="1171727"/>
            <a:ext cx="8135254" cy="2033813"/>
          </a:xfrm>
          <a:prstGeom prst="rect">
            <a:avLst/>
          </a:prstGeom>
          <a:noFill/>
          <a:extLst>
            <a:ext uri="{909E8E84-426E-40DD-AFC4-6F175D3DCCD1}">
              <a14:hiddenFill xmlns:a14="http://schemas.microsoft.com/office/drawing/2010/main">
                <a:solidFill>
                  <a:srgbClr val="FFFFFF"/>
                </a:solidFill>
              </a14:hiddenFill>
            </a:ext>
          </a:extLst>
        </p:spPr>
      </p:pic>
      <p:sp>
        <p:nvSpPr>
          <p:cNvPr id="1033" name="Freeform 6">
            <a:extLst>
              <a:ext uri="{FF2B5EF4-FFF2-40B4-BE49-F238E27FC236}">
                <a16:creationId xmlns:a16="http://schemas.microsoft.com/office/drawing/2014/main" id="{B4269A41-C387-4555-A18D-F1B4E366CD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7747" y="4208147"/>
            <a:ext cx="339126" cy="212183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5" name="Freeform 7">
            <a:extLst>
              <a:ext uri="{FF2B5EF4-FFF2-40B4-BE49-F238E27FC236}">
                <a16:creationId xmlns:a16="http://schemas.microsoft.com/office/drawing/2014/main" id="{911C1882-1ABB-473F-836B-DE0066ABAC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8739" y="4098333"/>
            <a:ext cx="201857" cy="20558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7" name="Rectangle 8">
            <a:extLst>
              <a:ext uri="{FF2B5EF4-FFF2-40B4-BE49-F238E27FC236}">
                <a16:creationId xmlns:a16="http://schemas.microsoft.com/office/drawing/2014/main" id="{336533B6-75CC-4F87-B044-A8241FBF7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4098334"/>
            <a:ext cx="8933019" cy="19607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9B2525C-4FFF-46D7-BA9F-849BC002BB57}"/>
              </a:ext>
            </a:extLst>
          </p:cNvPr>
          <p:cNvSpPr>
            <a:spLocks noGrp="1"/>
          </p:cNvSpPr>
          <p:nvPr>
            <p:ph type="ctrTitle"/>
          </p:nvPr>
        </p:nvSpPr>
        <p:spPr>
          <a:xfrm>
            <a:off x="795343" y="4187193"/>
            <a:ext cx="7970903" cy="1701169"/>
          </a:xfrm>
        </p:spPr>
        <p:txBody>
          <a:bodyPr>
            <a:normAutofit/>
          </a:bodyPr>
          <a:lstStyle/>
          <a:p>
            <a:pPr algn="l"/>
            <a:r>
              <a:rPr lang="en-US" sz="4800" b="1" dirty="0">
                <a:solidFill>
                  <a:srgbClr val="FFFFFF"/>
                </a:solidFill>
              </a:rPr>
              <a:t>BAPIC 2024 Conference – Reaching for Excellence</a:t>
            </a:r>
          </a:p>
        </p:txBody>
      </p:sp>
      <p:sp>
        <p:nvSpPr>
          <p:cNvPr id="1039" name="Rectangle 8">
            <a:extLst>
              <a:ext uri="{FF2B5EF4-FFF2-40B4-BE49-F238E27FC236}">
                <a16:creationId xmlns:a16="http://schemas.microsoft.com/office/drawing/2014/main" id="{77EAB586-FBDB-4496-82AC-22F185637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067800" y="4377267"/>
            <a:ext cx="3121152" cy="195271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Subtitle 2">
            <a:extLst>
              <a:ext uri="{FF2B5EF4-FFF2-40B4-BE49-F238E27FC236}">
                <a16:creationId xmlns:a16="http://schemas.microsoft.com/office/drawing/2014/main" id="{8FDBA316-6754-4851-A5C0-61FFA4FB97F3}"/>
              </a:ext>
            </a:extLst>
          </p:cNvPr>
          <p:cNvSpPr>
            <a:spLocks noGrp="1"/>
          </p:cNvSpPr>
          <p:nvPr>
            <p:ph type="subTitle" idx="1"/>
          </p:nvPr>
        </p:nvSpPr>
        <p:spPr>
          <a:xfrm>
            <a:off x="9066874" y="4543407"/>
            <a:ext cx="3039402" cy="1409718"/>
          </a:xfrm>
        </p:spPr>
        <p:txBody>
          <a:bodyPr anchor="t">
            <a:normAutofit/>
          </a:bodyPr>
          <a:lstStyle/>
          <a:p>
            <a:endParaRPr lang="en-US" sz="3200" dirty="0">
              <a:solidFill>
                <a:srgbClr val="FEFFFF"/>
              </a:solidFill>
            </a:endParaRPr>
          </a:p>
          <a:p>
            <a:pPr algn="l"/>
            <a:r>
              <a:rPr lang="en-US" sz="3200" dirty="0">
                <a:solidFill>
                  <a:srgbClr val="FEFFFF"/>
                </a:solidFill>
              </a:rPr>
              <a:t>February 9, 2024</a:t>
            </a:r>
            <a:endParaRPr lang="en-US" dirty="0">
              <a:solidFill>
                <a:srgbClr val="FEFFFF"/>
              </a:solidFill>
            </a:endParaRPr>
          </a:p>
        </p:txBody>
      </p:sp>
    </p:spTree>
    <p:extLst>
      <p:ext uri="{BB962C8B-B14F-4D97-AF65-F5344CB8AC3E}">
        <p14:creationId xmlns:p14="http://schemas.microsoft.com/office/powerpoint/2010/main" val="3215171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7BE55E-A3BA-ED90-97A6-84B21C1455B0}"/>
              </a:ext>
            </a:extLst>
          </p:cNvPr>
          <p:cNvSpPr>
            <a:spLocks noGrp="1"/>
          </p:cNvSpPr>
          <p:nvPr>
            <p:ph idx="1"/>
          </p:nvPr>
        </p:nvSpPr>
        <p:spPr>
          <a:xfrm>
            <a:off x="91236" y="1388337"/>
            <a:ext cx="7320679" cy="4584624"/>
          </a:xfrm>
        </p:spPr>
        <p:txBody>
          <a:bodyPr>
            <a:noAutofit/>
          </a:bodyPr>
          <a:lstStyle/>
          <a:p>
            <a:pPr marL="457200" indent="-457200">
              <a:buFont typeface="Arial" panose="020B0604020202020204" pitchFamily="34" charset="0"/>
              <a:buChar char="•"/>
            </a:pPr>
            <a:r>
              <a:rPr lang="en-US" dirty="0"/>
              <a:t>Regions 1 and 2: Melanie Manney</a:t>
            </a:r>
          </a:p>
          <a:p>
            <a:pPr marL="914400" lvl="1" indent="-457200">
              <a:buFont typeface="Courier New" panose="02070309020205020404" pitchFamily="49" charset="0"/>
              <a:buChar char="o"/>
            </a:pPr>
            <a:r>
              <a:rPr lang="en-US" dirty="0"/>
              <a:t>melanie.manney@flhealth.gov</a:t>
            </a:r>
          </a:p>
          <a:p>
            <a:pPr marL="457200" indent="-457200">
              <a:buFont typeface="Arial" panose="020B0604020202020204" pitchFamily="34" charset="0"/>
              <a:buChar char="•"/>
            </a:pPr>
            <a:r>
              <a:rPr lang="en-US" dirty="0"/>
              <a:t>Regions 3 and 5: Sasha Nelson</a:t>
            </a:r>
          </a:p>
          <a:p>
            <a:pPr marL="914400" lvl="1" indent="-457200">
              <a:buFont typeface="Courier New" panose="02070309020205020404" pitchFamily="49" charset="0"/>
              <a:buChar char="o"/>
            </a:pPr>
            <a:r>
              <a:rPr lang="en-US" dirty="0"/>
              <a:t>sasha.nelson@flhealth.gov</a:t>
            </a:r>
          </a:p>
          <a:p>
            <a:pPr marL="457200" indent="-457200">
              <a:buFont typeface="Arial" panose="020B0604020202020204" pitchFamily="34" charset="0"/>
              <a:buChar char="•"/>
            </a:pPr>
            <a:r>
              <a:rPr lang="en-US" dirty="0"/>
              <a:t>Region 4: Alexis Guttenberg</a:t>
            </a:r>
          </a:p>
          <a:p>
            <a:pPr marL="914400" lvl="1" indent="-457200">
              <a:buFont typeface="Courier New" panose="02070309020205020404" pitchFamily="49" charset="0"/>
              <a:buChar char="o"/>
            </a:pPr>
            <a:r>
              <a:rPr lang="en-US" dirty="0"/>
              <a:t>alexis.guttenberg@flhealth.gov</a:t>
            </a:r>
          </a:p>
          <a:p>
            <a:pPr marL="457200" indent="-457200">
              <a:buFont typeface="Arial" panose="020B0604020202020204" pitchFamily="34" charset="0"/>
              <a:buChar char="•"/>
            </a:pPr>
            <a:r>
              <a:rPr lang="en-US" dirty="0"/>
              <a:t>Region 6: Charlee Ford</a:t>
            </a:r>
          </a:p>
          <a:p>
            <a:pPr marL="800100" lvl="1" indent="-342900">
              <a:buFont typeface="Courier New" panose="02070309020205020404" pitchFamily="49" charset="0"/>
              <a:buChar char="o"/>
            </a:pPr>
            <a:r>
              <a:rPr lang="en-US" dirty="0"/>
              <a:t>charlee.ford@flhealth.gov</a:t>
            </a:r>
          </a:p>
          <a:p>
            <a:pPr marL="457200" indent="-457200">
              <a:buFont typeface="Arial" panose="020B0604020202020204" pitchFamily="34" charset="0"/>
              <a:buChar char="•"/>
            </a:pPr>
            <a:r>
              <a:rPr lang="en-US" dirty="0"/>
              <a:t>Region 7: Barbara Russell </a:t>
            </a:r>
          </a:p>
          <a:p>
            <a:pPr marL="914400" lvl="1" indent="-457200">
              <a:buFont typeface="Courier New" panose="02070309020205020404" pitchFamily="49" charset="0"/>
              <a:buChar char="o"/>
            </a:pPr>
            <a:r>
              <a:rPr lang="en-US" dirty="0"/>
              <a:t>barbara.russell@flhealth.gov</a:t>
            </a:r>
          </a:p>
        </p:txBody>
      </p:sp>
      <p:sp>
        <p:nvSpPr>
          <p:cNvPr id="3" name="Title 2">
            <a:extLst>
              <a:ext uri="{FF2B5EF4-FFF2-40B4-BE49-F238E27FC236}">
                <a16:creationId xmlns:a16="http://schemas.microsoft.com/office/drawing/2014/main" id="{7BDE7AB6-4AA1-787F-2334-F9436E8D38C8}"/>
              </a:ext>
            </a:extLst>
          </p:cNvPr>
          <p:cNvSpPr>
            <a:spLocks noGrp="1"/>
          </p:cNvSpPr>
          <p:nvPr>
            <p:ph type="title"/>
          </p:nvPr>
        </p:nvSpPr>
        <p:spPr/>
        <p:txBody>
          <a:bodyPr>
            <a:normAutofit/>
          </a:bodyPr>
          <a:lstStyle/>
          <a:p>
            <a:r>
              <a:rPr lang="en-US" sz="2800" dirty="0">
                <a:latin typeface="Arial Black"/>
              </a:rPr>
              <a:t>Project Firstline (PFL), Continued.</a:t>
            </a:r>
            <a:endParaRPr lang="en-US" sz="2800" dirty="0"/>
          </a:p>
        </p:txBody>
      </p:sp>
      <p:pic>
        <p:nvPicPr>
          <p:cNvPr id="10" name="Picture 9">
            <a:extLst>
              <a:ext uri="{FF2B5EF4-FFF2-40B4-BE49-F238E27FC236}">
                <a16:creationId xmlns:a16="http://schemas.microsoft.com/office/drawing/2014/main" id="{E481219B-B9A4-4462-260E-E1181CAD24C8}"/>
              </a:ext>
            </a:extLst>
          </p:cNvPr>
          <p:cNvPicPr>
            <a:picLocks noChangeAspect="1"/>
          </p:cNvPicPr>
          <p:nvPr/>
        </p:nvPicPr>
        <p:blipFill>
          <a:blip r:embed="rId3"/>
          <a:stretch>
            <a:fillRect/>
          </a:stretch>
        </p:blipFill>
        <p:spPr>
          <a:xfrm>
            <a:off x="6124433" y="1388337"/>
            <a:ext cx="5688061" cy="4694829"/>
          </a:xfrm>
          <a:prstGeom prst="rect">
            <a:avLst/>
          </a:prstGeom>
        </p:spPr>
      </p:pic>
    </p:spTree>
    <p:extLst>
      <p:ext uri="{BB962C8B-B14F-4D97-AF65-F5344CB8AC3E}">
        <p14:creationId xmlns:p14="http://schemas.microsoft.com/office/powerpoint/2010/main" val="1066672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57EEC96C-684F-F451-6F51-12FD55B5E12B}"/>
              </a:ext>
            </a:extLst>
          </p:cNvPr>
          <p:cNvSpPr>
            <a:spLocks noGrp="1"/>
          </p:cNvSpPr>
          <p:nvPr>
            <p:ph idx="1"/>
          </p:nvPr>
        </p:nvSpPr>
        <p:spPr>
          <a:xfrm>
            <a:off x="561082" y="1288734"/>
            <a:ext cx="10888224" cy="4830711"/>
          </a:xfrm>
        </p:spPr>
        <p:txBody>
          <a:bodyPr>
            <a:noAutofit/>
          </a:bodyPr>
          <a:lstStyle/>
          <a:p>
            <a:pPr marL="457200" indent="-457200" algn="l" rtl="0" fontAlgn="base">
              <a:lnSpc>
                <a:spcPct val="100000"/>
              </a:lnSpc>
              <a:buFont typeface="Arial" panose="020B0604020202020204" pitchFamily="34" charset="0"/>
              <a:buChar char="•"/>
            </a:pPr>
            <a:r>
              <a:rPr lang="en-US" b="0" i="0" u="none" strike="noStrike" dirty="0">
                <a:solidFill>
                  <a:srgbClr val="000000"/>
                </a:solidFill>
                <a:effectLst/>
                <a:latin typeface="Arial" panose="020B0604020202020204" pitchFamily="34" charset="0"/>
              </a:rPr>
              <a:t>PFL training materials and educational activities help empower health care workers in building their foundational knowledge </a:t>
            </a:r>
            <a:r>
              <a:rPr lang="en-US" dirty="0">
                <a:solidFill>
                  <a:srgbClr val="000000"/>
                </a:solidFill>
                <a:latin typeface="Arial" panose="020B0604020202020204" pitchFamily="34" charset="0"/>
              </a:rPr>
              <a:t>of</a:t>
            </a:r>
            <a:r>
              <a:rPr lang="en-US" b="0" i="0" u="none" strike="noStrike" dirty="0">
                <a:solidFill>
                  <a:srgbClr val="000000"/>
                </a:solidFill>
                <a:effectLst/>
                <a:latin typeface="Arial" panose="020B0604020202020204" pitchFamily="34" charset="0"/>
              </a:rPr>
              <a:t> infection control principles and practices.</a:t>
            </a:r>
            <a:r>
              <a:rPr lang="en-US" b="0" i="0" dirty="0">
                <a:solidFill>
                  <a:srgbClr val="000000"/>
                </a:solidFill>
                <a:effectLst/>
                <a:latin typeface="Arial" panose="020B0604020202020204" pitchFamily="34" charset="0"/>
              </a:rPr>
              <a:t>​</a:t>
            </a:r>
          </a:p>
          <a:p>
            <a:endParaRPr lang="en-US" dirty="0"/>
          </a:p>
        </p:txBody>
      </p:sp>
      <p:sp>
        <p:nvSpPr>
          <p:cNvPr id="3" name="Title 2">
            <a:extLst>
              <a:ext uri="{FF2B5EF4-FFF2-40B4-BE49-F238E27FC236}">
                <a16:creationId xmlns:a16="http://schemas.microsoft.com/office/drawing/2014/main" id="{E77593D7-2277-DC83-A4C6-46ED19000278}"/>
              </a:ext>
            </a:extLst>
          </p:cNvPr>
          <p:cNvSpPr>
            <a:spLocks noGrp="1"/>
          </p:cNvSpPr>
          <p:nvPr>
            <p:ph type="title"/>
          </p:nvPr>
        </p:nvSpPr>
        <p:spPr/>
        <p:txBody>
          <a:bodyPr/>
          <a:lstStyle/>
          <a:p>
            <a:r>
              <a:rPr lang="en-US" dirty="0">
                <a:latin typeface="Arial Black"/>
              </a:rPr>
              <a:t>Project Firstline (PFL) cont.</a:t>
            </a:r>
            <a:endParaRPr lang="en-US" dirty="0"/>
          </a:p>
        </p:txBody>
      </p:sp>
    </p:spTree>
    <p:extLst>
      <p:ext uri="{BB962C8B-B14F-4D97-AF65-F5344CB8AC3E}">
        <p14:creationId xmlns:p14="http://schemas.microsoft.com/office/powerpoint/2010/main" val="1275129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6F7878-72F8-65F9-8AE7-C9A8677E1D10}"/>
              </a:ext>
            </a:extLst>
          </p:cNvPr>
          <p:cNvSpPr>
            <a:spLocks noGrp="1"/>
          </p:cNvSpPr>
          <p:nvPr>
            <p:ph idx="1"/>
          </p:nvPr>
        </p:nvSpPr>
        <p:spPr/>
        <p:txBody>
          <a:bodyPr vert="horz" lIns="91440" tIns="45720" rIns="91440" bIns="45720" rtlCol="0" anchor="t">
            <a:normAutofit/>
          </a:bodyPr>
          <a:lstStyle/>
          <a:p>
            <a:pPr marL="457200" indent="-457200">
              <a:buFont typeface="Arial"/>
              <a:buChar char="•"/>
            </a:pPr>
            <a:r>
              <a:rPr lang="en-US" dirty="0"/>
              <a:t>Respiratory Protection Program (RPP), including train-the-trainer fit testing </a:t>
            </a:r>
          </a:p>
          <a:p>
            <a:pPr marL="457200" indent="-457200">
              <a:buFont typeface="Arial"/>
              <a:buChar char="•"/>
            </a:pPr>
            <a:r>
              <a:rPr lang="en-US" dirty="0">
                <a:cs typeface="Arial"/>
              </a:rPr>
              <a:t>Enhanced Barrier Precautions </a:t>
            </a:r>
          </a:p>
          <a:p>
            <a:pPr marL="457200" indent="-457200">
              <a:buFont typeface="Arial"/>
              <a:buChar char="•"/>
            </a:pPr>
            <a:r>
              <a:rPr lang="en-US" dirty="0">
                <a:cs typeface="Arial"/>
              </a:rPr>
              <a:t>MDRO prevention and outbreak management</a:t>
            </a:r>
          </a:p>
          <a:p>
            <a:pPr marL="457200" indent="-457200">
              <a:buFont typeface="Arial"/>
              <a:buChar char="•"/>
            </a:pPr>
            <a:r>
              <a:rPr lang="en-US" dirty="0">
                <a:cs typeface="Arial"/>
              </a:rPr>
              <a:t>EVS Step-by-Step</a:t>
            </a:r>
          </a:p>
          <a:p>
            <a:pPr marL="457200" indent="-457200">
              <a:buFont typeface="Arial"/>
              <a:buChar char="•"/>
            </a:pPr>
            <a:endParaRPr lang="en-US" dirty="0">
              <a:cs typeface="Arial"/>
            </a:endParaRPr>
          </a:p>
          <a:p>
            <a:endParaRPr lang="en-US" dirty="0">
              <a:cs typeface="Arial"/>
            </a:endParaRPr>
          </a:p>
        </p:txBody>
      </p:sp>
      <p:sp>
        <p:nvSpPr>
          <p:cNvPr id="5" name="Title 4">
            <a:extLst>
              <a:ext uri="{FF2B5EF4-FFF2-40B4-BE49-F238E27FC236}">
                <a16:creationId xmlns:a16="http://schemas.microsoft.com/office/drawing/2014/main" id="{142D9B68-40C7-D2D7-7133-26819C07D1E4}"/>
              </a:ext>
            </a:extLst>
          </p:cNvPr>
          <p:cNvSpPr>
            <a:spLocks noGrp="1"/>
          </p:cNvSpPr>
          <p:nvPr>
            <p:ph type="title"/>
          </p:nvPr>
        </p:nvSpPr>
        <p:spPr/>
        <p:txBody>
          <a:bodyPr>
            <a:normAutofit/>
          </a:bodyPr>
          <a:lstStyle/>
          <a:p>
            <a:r>
              <a:rPr lang="en-US" dirty="0">
                <a:latin typeface="Arial Black"/>
              </a:rPr>
              <a:t>Project Firstline (PFL) cont.</a:t>
            </a:r>
          </a:p>
        </p:txBody>
      </p:sp>
    </p:spTree>
    <p:extLst>
      <p:ext uri="{BB962C8B-B14F-4D97-AF65-F5344CB8AC3E}">
        <p14:creationId xmlns:p14="http://schemas.microsoft.com/office/powerpoint/2010/main" val="445244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09C015-9B7D-2F3A-3B04-7CBD5A181E3A}"/>
              </a:ext>
            </a:extLst>
          </p:cNvPr>
          <p:cNvSpPr>
            <a:spLocks noGrp="1"/>
          </p:cNvSpPr>
          <p:nvPr>
            <p:ph type="title"/>
          </p:nvPr>
        </p:nvSpPr>
        <p:spPr/>
        <p:txBody>
          <a:bodyPr>
            <a:noAutofit/>
          </a:bodyPr>
          <a:lstStyle/>
          <a:p>
            <a:br>
              <a:rPr lang="en-US" sz="3200" dirty="0"/>
            </a:br>
            <a:br>
              <a:rPr lang="en-US" sz="3200" dirty="0"/>
            </a:br>
            <a:r>
              <a:rPr lang="en-US" sz="3200" dirty="0"/>
              <a:t>CDC Learning Needs Assessment (LNA) Survey	</a:t>
            </a:r>
            <a:br>
              <a:rPr lang="en-US" sz="3200" dirty="0"/>
            </a:br>
            <a:endParaRPr lang="en-US" sz="3200" dirty="0"/>
          </a:p>
        </p:txBody>
      </p:sp>
      <p:sp>
        <p:nvSpPr>
          <p:cNvPr id="5" name="Content Placeholder 4">
            <a:extLst>
              <a:ext uri="{FF2B5EF4-FFF2-40B4-BE49-F238E27FC236}">
                <a16:creationId xmlns:a16="http://schemas.microsoft.com/office/drawing/2014/main" id="{BAB22A1C-AC3D-F721-72D0-064D657EB5FE}"/>
              </a:ext>
            </a:extLst>
          </p:cNvPr>
          <p:cNvSpPr>
            <a:spLocks noGrp="1"/>
          </p:cNvSpPr>
          <p:nvPr>
            <p:ph idx="1"/>
          </p:nvPr>
        </p:nvSpPr>
        <p:spPr/>
        <p:txBody>
          <a:bodyPr/>
          <a:lstStyle/>
          <a:p>
            <a:pPr marL="285750" indent="-285750">
              <a:buFont typeface="Arial" panose="020B0604020202020204" pitchFamily="34" charset="0"/>
              <a:buChar char="•"/>
            </a:pPr>
            <a:r>
              <a:rPr lang="en-US" dirty="0"/>
              <a:t>Date parameters: June 2021—August 2021</a:t>
            </a:r>
          </a:p>
          <a:p>
            <a:pPr marL="914400" lvl="4" indent="-400050">
              <a:buFont typeface="Courier New" panose="02070309020205020404" pitchFamily="49" charset="0"/>
              <a:buChar char="o"/>
            </a:pPr>
            <a:r>
              <a:rPr lang="en-US" sz="2400" dirty="0"/>
              <a:t>121 question survey sent via email to LTC facility leaders in Florida.</a:t>
            </a:r>
            <a:endParaRPr lang="en-US" sz="2400" dirty="0">
              <a:cs typeface="Arial"/>
            </a:endParaRPr>
          </a:p>
          <a:p>
            <a:pPr marL="914400" lvl="4" indent="-400050">
              <a:buFont typeface="Courier New" panose="02070309020205020404" pitchFamily="49" charset="0"/>
              <a:buChar char="o"/>
            </a:pPr>
            <a:r>
              <a:rPr lang="en-US" sz="2400" dirty="0"/>
              <a:t>English and Spanish versions. </a:t>
            </a:r>
          </a:p>
          <a:p>
            <a:pPr marL="914400" lvl="4" indent="-400050">
              <a:buFont typeface="Courier New" panose="02070309020205020404" pitchFamily="49" charset="0"/>
              <a:buChar char="o"/>
            </a:pPr>
            <a:r>
              <a:rPr lang="en-US" sz="2400" dirty="0"/>
              <a:t>Promoted during on-site ICAR assessment. </a:t>
            </a:r>
          </a:p>
          <a:p>
            <a:pPr marL="914400" lvl="4" indent="-400050">
              <a:buFont typeface="Courier New" panose="02070309020205020404" pitchFamily="49" charset="0"/>
              <a:buChar char="o"/>
            </a:pPr>
            <a:endParaRPr lang="en-US" sz="2400" dirty="0">
              <a:cs typeface="Arial"/>
            </a:endParaRPr>
          </a:p>
          <a:p>
            <a:pPr marL="285750" lvl="2" indent="-285750">
              <a:buFont typeface="Arial" panose="020B0604020202020204" pitchFamily="34" charset="0"/>
              <a:buChar char="•"/>
            </a:pPr>
            <a:r>
              <a:rPr lang="en-US" sz="2800" dirty="0"/>
              <a:t>Purpose of survey:</a:t>
            </a:r>
          </a:p>
          <a:p>
            <a:pPr marL="914400" lvl="3" indent="-457200">
              <a:buFont typeface="Courier New" panose="02070309020205020404" pitchFamily="49" charset="0"/>
              <a:buChar char="o"/>
            </a:pPr>
            <a:r>
              <a:rPr lang="en-US" sz="2400" dirty="0"/>
              <a:t>knowledge of infection control and prevention practices</a:t>
            </a:r>
          </a:p>
          <a:p>
            <a:pPr marL="914400" lvl="3" indent="-457200">
              <a:buFont typeface="Courier New" panose="02070309020205020404" pitchFamily="49" charset="0"/>
              <a:buChar char="o"/>
            </a:pPr>
            <a:r>
              <a:rPr lang="en-US" sz="2400" dirty="0"/>
              <a:t>desired educational needs, and </a:t>
            </a:r>
          </a:p>
          <a:p>
            <a:pPr marL="914400" lvl="3" indent="-457200">
              <a:buFont typeface="Courier New" panose="02070309020205020404" pitchFamily="49" charset="0"/>
              <a:buChar char="o"/>
            </a:pPr>
            <a:r>
              <a:rPr lang="en-US" sz="2400" dirty="0"/>
              <a:t>preferred learning platform. </a:t>
            </a:r>
            <a:endParaRPr lang="en-US" sz="2400" dirty="0">
              <a:cs typeface="Arial"/>
            </a:endParaRPr>
          </a:p>
          <a:p>
            <a:endParaRPr lang="en-US" dirty="0"/>
          </a:p>
        </p:txBody>
      </p:sp>
    </p:spTree>
    <p:extLst>
      <p:ext uri="{BB962C8B-B14F-4D97-AF65-F5344CB8AC3E}">
        <p14:creationId xmlns:p14="http://schemas.microsoft.com/office/powerpoint/2010/main" val="2304257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26CBB5-D9E9-78B3-12F8-5318DF1321D3}"/>
              </a:ext>
            </a:extLst>
          </p:cNvPr>
          <p:cNvSpPr>
            <a:spLocks noGrp="1"/>
          </p:cNvSpPr>
          <p:nvPr>
            <p:ph idx="1"/>
          </p:nvPr>
        </p:nvSpPr>
        <p:spPr/>
        <p:txBody>
          <a:bodyPr/>
          <a:lstStyle/>
          <a:p>
            <a:pPr marL="285750" indent="-285750">
              <a:buFont typeface="Arial" panose="020B0604020202020204" pitchFamily="34" charset="0"/>
              <a:buChar char="•"/>
            </a:pPr>
            <a:r>
              <a:rPr lang="en-US" dirty="0"/>
              <a:t>Demographics</a:t>
            </a:r>
          </a:p>
          <a:p>
            <a:pPr marL="285750" indent="-285750">
              <a:buFont typeface="Arial" panose="020B0604020202020204" pitchFamily="34" charset="0"/>
              <a:buChar char="•"/>
            </a:pPr>
            <a:r>
              <a:rPr lang="en-US" dirty="0"/>
              <a:t>Preferred learning platform</a:t>
            </a:r>
            <a:endParaRPr lang="en-US" dirty="0">
              <a:cs typeface="Arial"/>
            </a:endParaRPr>
          </a:p>
          <a:p>
            <a:pPr marL="285750" indent="-285750">
              <a:buFont typeface="Arial" panose="020B0604020202020204" pitchFamily="34" charset="0"/>
              <a:buChar char="•"/>
            </a:pPr>
            <a:r>
              <a:rPr lang="en-US" dirty="0"/>
              <a:t>Likert scale survey evaluating</a:t>
            </a:r>
          </a:p>
          <a:p>
            <a:pPr marL="914400" lvl="3" indent="-400050">
              <a:buFont typeface="Courier New" panose="020B0604020202020204" pitchFamily="34" charset="0"/>
              <a:buChar char="o"/>
            </a:pPr>
            <a:r>
              <a:rPr lang="en-US" dirty="0"/>
              <a:t>Personal protective equipment (PPE)</a:t>
            </a:r>
            <a:endParaRPr lang="en-US" dirty="0">
              <a:cs typeface="Arial" panose="020B0604020202020204"/>
            </a:endParaRPr>
          </a:p>
          <a:p>
            <a:pPr marL="914400" lvl="4" indent="-400050">
              <a:buFont typeface="Courier New" panose="020B0604020202020204" pitchFamily="34" charset="0"/>
              <a:buChar char="o"/>
            </a:pPr>
            <a:r>
              <a:rPr lang="en-US" dirty="0"/>
              <a:t>Hand hygiene</a:t>
            </a:r>
            <a:endParaRPr lang="en-US" dirty="0">
              <a:cs typeface="Arial" panose="020B0604020202020204"/>
            </a:endParaRPr>
          </a:p>
          <a:p>
            <a:pPr marL="914400" lvl="4" indent="-400050">
              <a:buFont typeface="Courier New" panose="020B0604020202020204" pitchFamily="34" charset="0"/>
              <a:buChar char="o"/>
            </a:pPr>
            <a:r>
              <a:rPr lang="en-US" dirty="0"/>
              <a:t>Environmental cleaning and disinfection</a:t>
            </a:r>
            <a:endParaRPr lang="en-US" dirty="0">
              <a:cs typeface="Arial" panose="020B0604020202020204"/>
            </a:endParaRPr>
          </a:p>
          <a:p>
            <a:pPr marL="914400" lvl="4" indent="-400050">
              <a:buFont typeface="Courier New" panose="020B0604020202020204" pitchFamily="34" charset="0"/>
              <a:buChar char="o"/>
            </a:pPr>
            <a:r>
              <a:rPr lang="en-US" dirty="0"/>
              <a:t>Triage and screening</a:t>
            </a:r>
            <a:endParaRPr lang="en-US" dirty="0">
              <a:cs typeface="Arial"/>
            </a:endParaRPr>
          </a:p>
          <a:p>
            <a:pPr marL="914400" lvl="4" indent="-400050">
              <a:buFont typeface="Courier New" panose="020B0604020202020204" pitchFamily="34" charset="0"/>
              <a:buChar char="o"/>
            </a:pPr>
            <a:r>
              <a:rPr lang="en-US" dirty="0"/>
              <a:t>COVID-19</a:t>
            </a:r>
            <a:endParaRPr lang="en-US" dirty="0">
              <a:cs typeface="Arial"/>
            </a:endParaRPr>
          </a:p>
          <a:p>
            <a:pPr marL="285750" lvl="3" indent="-285750">
              <a:buFont typeface="Arial" panose="020B0604020202020204" pitchFamily="34" charset="0"/>
              <a:buChar char="•"/>
            </a:pPr>
            <a:r>
              <a:rPr lang="en-US" sz="2800" dirty="0"/>
              <a:t>Education topics of interest  </a:t>
            </a:r>
          </a:p>
        </p:txBody>
      </p:sp>
      <p:sp>
        <p:nvSpPr>
          <p:cNvPr id="3" name="Title 2">
            <a:extLst>
              <a:ext uri="{FF2B5EF4-FFF2-40B4-BE49-F238E27FC236}">
                <a16:creationId xmlns:a16="http://schemas.microsoft.com/office/drawing/2014/main" id="{91488AF1-38B2-64EE-D127-50A8B91C849C}"/>
              </a:ext>
            </a:extLst>
          </p:cNvPr>
          <p:cNvSpPr>
            <a:spLocks noGrp="1"/>
          </p:cNvSpPr>
          <p:nvPr>
            <p:ph type="title"/>
          </p:nvPr>
        </p:nvSpPr>
        <p:spPr/>
        <p:txBody>
          <a:bodyPr>
            <a:normAutofit fontScale="90000"/>
          </a:bodyPr>
          <a:lstStyle/>
          <a:p>
            <a:r>
              <a:rPr lang="en-US" dirty="0"/>
              <a:t>LNA Topic Overview</a:t>
            </a:r>
            <a:br>
              <a:rPr lang="en-US" dirty="0"/>
            </a:br>
            <a:endParaRPr lang="en-US" dirty="0"/>
          </a:p>
        </p:txBody>
      </p:sp>
    </p:spTree>
    <p:extLst>
      <p:ext uri="{BB962C8B-B14F-4D97-AF65-F5344CB8AC3E}">
        <p14:creationId xmlns:p14="http://schemas.microsoft.com/office/powerpoint/2010/main" val="312071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527FB6-05D8-4812-870B-B93D9B45EB8E}"/>
              </a:ext>
            </a:extLst>
          </p:cNvPr>
          <p:cNvSpPr>
            <a:spLocks noGrp="1"/>
          </p:cNvSpPr>
          <p:nvPr>
            <p:ph type="title"/>
          </p:nvPr>
        </p:nvSpPr>
        <p:spPr/>
        <p:txBody>
          <a:bodyPr>
            <a:normAutofit fontScale="90000"/>
          </a:bodyPr>
          <a:lstStyle/>
          <a:p>
            <a:br>
              <a:rPr lang="en-US" dirty="0"/>
            </a:br>
            <a:r>
              <a:rPr lang="en-US" dirty="0"/>
              <a:t>Respondent Roles by Organization</a:t>
            </a:r>
            <a:br>
              <a:rPr lang="en-US" dirty="0"/>
            </a:br>
            <a:endParaRPr lang="en-US" dirty="0"/>
          </a:p>
        </p:txBody>
      </p:sp>
      <p:pic>
        <p:nvPicPr>
          <p:cNvPr id="5" name="Content Placeholder 4">
            <a:extLst>
              <a:ext uri="{FF2B5EF4-FFF2-40B4-BE49-F238E27FC236}">
                <a16:creationId xmlns:a16="http://schemas.microsoft.com/office/drawing/2014/main" id="{9C0B05C2-3345-9595-2B43-BB489BB338C1}"/>
              </a:ext>
            </a:extLst>
          </p:cNvPr>
          <p:cNvPicPr>
            <a:picLocks noGrp="1" noChangeAspect="1"/>
          </p:cNvPicPr>
          <p:nvPr>
            <p:ph idx="1"/>
          </p:nvPr>
        </p:nvPicPr>
        <p:blipFill>
          <a:blip r:embed="rId2"/>
          <a:stretch>
            <a:fillRect/>
          </a:stretch>
        </p:blipFill>
        <p:spPr>
          <a:xfrm>
            <a:off x="775254" y="1311965"/>
            <a:ext cx="8219277" cy="4500076"/>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F598B925-857F-407F-E98D-9EC0C470B84A}"/>
              </a:ext>
            </a:extLst>
          </p:cNvPr>
          <p:cNvSpPr txBox="1"/>
          <p:nvPr/>
        </p:nvSpPr>
        <p:spPr>
          <a:xfrm>
            <a:off x="775253" y="5812041"/>
            <a:ext cx="1339272" cy="369332"/>
          </a:xfrm>
          <a:prstGeom prst="rect">
            <a:avLst/>
          </a:prstGeom>
          <a:noFill/>
        </p:spPr>
        <p:txBody>
          <a:bodyPr wrap="square" rtlCol="0">
            <a:spAutoFit/>
          </a:bodyPr>
          <a:lstStyle/>
          <a:p>
            <a:pPr algn="l"/>
            <a:r>
              <a:rPr lang="en-US" b="1" dirty="0">
                <a:solidFill>
                  <a:srgbClr val="336998"/>
                </a:solidFill>
                <a:latin typeface="Arial Nova" panose="020B0504020202020204" pitchFamily="34" charset="0"/>
              </a:rPr>
              <a:t>2021 LNA</a:t>
            </a:r>
          </a:p>
        </p:txBody>
      </p:sp>
    </p:spTree>
    <p:extLst>
      <p:ext uri="{BB962C8B-B14F-4D97-AF65-F5344CB8AC3E}">
        <p14:creationId xmlns:p14="http://schemas.microsoft.com/office/powerpoint/2010/main" val="3810184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998960-ACFE-78B4-DC47-28BE555580F2}"/>
              </a:ext>
            </a:extLst>
          </p:cNvPr>
          <p:cNvSpPr>
            <a:spLocks noGrp="1"/>
          </p:cNvSpPr>
          <p:nvPr>
            <p:ph type="title"/>
          </p:nvPr>
        </p:nvSpPr>
        <p:spPr/>
        <p:txBody>
          <a:bodyPr>
            <a:normAutofit fontScale="90000"/>
          </a:bodyPr>
          <a:lstStyle/>
          <a:p>
            <a:r>
              <a:rPr lang="en-US" dirty="0"/>
              <a:t>Most Requested Education Topics</a:t>
            </a:r>
            <a:br>
              <a:rPr lang="en-US" dirty="0"/>
            </a:br>
            <a:endParaRPr lang="en-US" dirty="0"/>
          </a:p>
        </p:txBody>
      </p:sp>
      <p:pic>
        <p:nvPicPr>
          <p:cNvPr id="5" name="Picture 3">
            <a:extLst>
              <a:ext uri="{FF2B5EF4-FFF2-40B4-BE49-F238E27FC236}">
                <a16:creationId xmlns:a16="http://schemas.microsoft.com/office/drawing/2014/main" id="{F2EA8108-9FD8-B1E7-D2F2-A8D5280EA457}"/>
              </a:ext>
            </a:extLst>
          </p:cNvPr>
          <p:cNvPicPr>
            <a:picLocks noGrp="1" noChangeAspect="1"/>
          </p:cNvPicPr>
          <p:nvPr>
            <p:ph idx="1"/>
          </p:nvPr>
        </p:nvPicPr>
        <p:blipFill>
          <a:blip r:embed="rId2"/>
          <a:stretch>
            <a:fillRect/>
          </a:stretch>
        </p:blipFill>
        <p:spPr>
          <a:xfrm>
            <a:off x="761009" y="1317998"/>
            <a:ext cx="8214026" cy="447651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789310AF-9DFD-441C-6C8B-8132B7D28E2C}"/>
              </a:ext>
            </a:extLst>
          </p:cNvPr>
          <p:cNvPicPr>
            <a:picLocks noChangeAspect="1"/>
          </p:cNvPicPr>
          <p:nvPr/>
        </p:nvPicPr>
        <p:blipFill>
          <a:blip r:embed="rId3"/>
          <a:stretch>
            <a:fillRect/>
          </a:stretch>
        </p:blipFill>
        <p:spPr>
          <a:xfrm>
            <a:off x="761009" y="5794513"/>
            <a:ext cx="1319461" cy="474543"/>
          </a:xfrm>
          <a:prstGeom prst="rect">
            <a:avLst/>
          </a:prstGeom>
        </p:spPr>
      </p:pic>
    </p:spTree>
    <p:extLst>
      <p:ext uri="{BB962C8B-B14F-4D97-AF65-F5344CB8AC3E}">
        <p14:creationId xmlns:p14="http://schemas.microsoft.com/office/powerpoint/2010/main" val="954216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998960-ACFE-78B4-DC47-28BE555580F2}"/>
              </a:ext>
            </a:extLst>
          </p:cNvPr>
          <p:cNvSpPr>
            <a:spLocks noGrp="1"/>
          </p:cNvSpPr>
          <p:nvPr>
            <p:ph type="title"/>
          </p:nvPr>
        </p:nvSpPr>
        <p:spPr/>
        <p:txBody>
          <a:bodyPr>
            <a:normAutofit fontScale="90000"/>
          </a:bodyPr>
          <a:lstStyle/>
          <a:p>
            <a:br>
              <a:rPr lang="en-US" dirty="0"/>
            </a:br>
            <a:br>
              <a:rPr lang="en-US" dirty="0"/>
            </a:br>
            <a:r>
              <a:rPr lang="en-US" sz="4000" dirty="0"/>
              <a:t>Education Topics by Participant Role </a:t>
            </a:r>
            <a:br>
              <a:rPr lang="en-US" dirty="0"/>
            </a:br>
            <a:br>
              <a:rPr lang="en-US" dirty="0"/>
            </a:br>
            <a:endParaRPr lang="en-US" dirty="0"/>
          </a:p>
        </p:txBody>
      </p:sp>
      <p:pic>
        <p:nvPicPr>
          <p:cNvPr id="6" name="Picture 5">
            <a:extLst>
              <a:ext uri="{FF2B5EF4-FFF2-40B4-BE49-F238E27FC236}">
                <a16:creationId xmlns:a16="http://schemas.microsoft.com/office/drawing/2014/main" id="{789310AF-9DFD-441C-6C8B-8132B7D28E2C}"/>
              </a:ext>
            </a:extLst>
          </p:cNvPr>
          <p:cNvPicPr>
            <a:picLocks noChangeAspect="1"/>
          </p:cNvPicPr>
          <p:nvPr/>
        </p:nvPicPr>
        <p:blipFill>
          <a:blip r:embed="rId2"/>
          <a:stretch>
            <a:fillRect/>
          </a:stretch>
        </p:blipFill>
        <p:spPr>
          <a:xfrm>
            <a:off x="761009" y="5768136"/>
            <a:ext cx="1252429" cy="450435"/>
          </a:xfrm>
          <a:prstGeom prst="rect">
            <a:avLst/>
          </a:prstGeom>
        </p:spPr>
      </p:pic>
      <p:pic>
        <p:nvPicPr>
          <p:cNvPr id="7" name="Picture 3">
            <a:extLst>
              <a:ext uri="{FF2B5EF4-FFF2-40B4-BE49-F238E27FC236}">
                <a16:creationId xmlns:a16="http://schemas.microsoft.com/office/drawing/2014/main" id="{E9FE42FA-3472-D504-531A-E4DA04637EBC}"/>
              </a:ext>
            </a:extLst>
          </p:cNvPr>
          <p:cNvPicPr>
            <a:picLocks noGrp="1" noChangeAspect="1"/>
          </p:cNvPicPr>
          <p:nvPr>
            <p:ph idx="1"/>
          </p:nvPr>
        </p:nvPicPr>
        <p:blipFill>
          <a:blip r:embed="rId3"/>
          <a:stretch>
            <a:fillRect/>
          </a:stretch>
        </p:blipFill>
        <p:spPr>
          <a:xfrm>
            <a:off x="761009" y="1317999"/>
            <a:ext cx="7971930" cy="4381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0534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998960-ACFE-78B4-DC47-28BE555580F2}"/>
              </a:ext>
            </a:extLst>
          </p:cNvPr>
          <p:cNvSpPr>
            <a:spLocks noGrp="1"/>
          </p:cNvSpPr>
          <p:nvPr>
            <p:ph type="title"/>
          </p:nvPr>
        </p:nvSpPr>
        <p:spPr>
          <a:xfrm>
            <a:off x="761009" y="365100"/>
            <a:ext cx="10888224" cy="1080938"/>
          </a:xfrm>
        </p:spPr>
        <p:txBody>
          <a:bodyPr>
            <a:normAutofit fontScale="90000"/>
          </a:bodyPr>
          <a:lstStyle/>
          <a:p>
            <a:br>
              <a:rPr lang="en-US" dirty="0"/>
            </a:br>
            <a:br>
              <a:rPr lang="en-US" dirty="0"/>
            </a:br>
            <a:br>
              <a:rPr lang="en-US" dirty="0"/>
            </a:br>
            <a:r>
              <a:rPr lang="en-US" sz="4900" dirty="0"/>
              <a:t>Learning Platform</a:t>
            </a:r>
            <a:br>
              <a:rPr lang="en-US" sz="4900" dirty="0"/>
            </a:br>
            <a:br>
              <a:rPr lang="en-US" sz="4900" dirty="0"/>
            </a:br>
            <a:br>
              <a:rPr lang="en-US" sz="4900" dirty="0"/>
            </a:br>
            <a:endParaRPr lang="en-US" sz="4900" dirty="0"/>
          </a:p>
        </p:txBody>
      </p:sp>
      <p:pic>
        <p:nvPicPr>
          <p:cNvPr id="6" name="Picture 5">
            <a:extLst>
              <a:ext uri="{FF2B5EF4-FFF2-40B4-BE49-F238E27FC236}">
                <a16:creationId xmlns:a16="http://schemas.microsoft.com/office/drawing/2014/main" id="{789310AF-9DFD-441C-6C8B-8132B7D28E2C}"/>
              </a:ext>
            </a:extLst>
          </p:cNvPr>
          <p:cNvPicPr>
            <a:picLocks noChangeAspect="1"/>
          </p:cNvPicPr>
          <p:nvPr/>
        </p:nvPicPr>
        <p:blipFill>
          <a:blip r:embed="rId2"/>
          <a:stretch>
            <a:fillRect/>
          </a:stretch>
        </p:blipFill>
        <p:spPr>
          <a:xfrm>
            <a:off x="761009" y="5725938"/>
            <a:ext cx="1390008" cy="499915"/>
          </a:xfrm>
          <a:prstGeom prst="rect">
            <a:avLst/>
          </a:prstGeom>
        </p:spPr>
      </p:pic>
      <p:pic>
        <p:nvPicPr>
          <p:cNvPr id="5" name="Picture 5">
            <a:extLst>
              <a:ext uri="{FF2B5EF4-FFF2-40B4-BE49-F238E27FC236}">
                <a16:creationId xmlns:a16="http://schemas.microsoft.com/office/drawing/2014/main" id="{DE0D2794-0414-0157-2E75-C548BF5149A5}"/>
              </a:ext>
            </a:extLst>
          </p:cNvPr>
          <p:cNvPicPr>
            <a:picLocks noGrp="1" noChangeAspect="1"/>
          </p:cNvPicPr>
          <p:nvPr>
            <p:ph idx="1"/>
          </p:nvPr>
        </p:nvPicPr>
        <p:blipFill>
          <a:blip r:embed="rId3"/>
          <a:stretch>
            <a:fillRect/>
          </a:stretch>
        </p:blipFill>
        <p:spPr>
          <a:xfrm>
            <a:off x="761009" y="1333850"/>
            <a:ext cx="6643643" cy="4392088"/>
          </a:xfrm>
          <a:prstGeom prst="rect">
            <a:avLst/>
          </a:prstGeom>
        </p:spPr>
      </p:pic>
    </p:spTree>
    <p:extLst>
      <p:ext uri="{BB962C8B-B14F-4D97-AF65-F5344CB8AC3E}">
        <p14:creationId xmlns:p14="http://schemas.microsoft.com/office/powerpoint/2010/main" val="404351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998960-ACFE-78B4-DC47-28BE555580F2}"/>
              </a:ext>
            </a:extLst>
          </p:cNvPr>
          <p:cNvSpPr>
            <a:spLocks noGrp="1"/>
          </p:cNvSpPr>
          <p:nvPr>
            <p:ph type="title"/>
          </p:nvPr>
        </p:nvSpPr>
        <p:spPr>
          <a:xfrm>
            <a:off x="761009" y="591593"/>
            <a:ext cx="10888224" cy="1080938"/>
          </a:xfrm>
        </p:spPr>
        <p:txBody>
          <a:bodyPr>
            <a:normAutofit fontScale="90000"/>
          </a:bodyPr>
          <a:lstStyle/>
          <a:p>
            <a:br>
              <a:rPr lang="en-US" dirty="0"/>
            </a:br>
            <a:br>
              <a:rPr lang="en-US" dirty="0"/>
            </a:br>
            <a:br>
              <a:rPr lang="en-US" dirty="0"/>
            </a:br>
            <a:r>
              <a:rPr lang="en-US" dirty="0"/>
              <a:t>2021 LNA Results</a:t>
            </a:r>
            <a:br>
              <a:rPr lang="en-US" sz="4800" dirty="0"/>
            </a:br>
            <a:br>
              <a:rPr lang="en-US" sz="4900" dirty="0"/>
            </a:br>
            <a:br>
              <a:rPr lang="en-US" sz="4900" dirty="0"/>
            </a:br>
            <a:br>
              <a:rPr lang="en-US" sz="4900" dirty="0"/>
            </a:br>
            <a:endParaRPr lang="en-US" sz="4900" dirty="0"/>
          </a:p>
        </p:txBody>
      </p:sp>
      <p:sp>
        <p:nvSpPr>
          <p:cNvPr id="4" name="Content Placeholder 3">
            <a:extLst>
              <a:ext uri="{FF2B5EF4-FFF2-40B4-BE49-F238E27FC236}">
                <a16:creationId xmlns:a16="http://schemas.microsoft.com/office/drawing/2014/main" id="{048AAD8B-4EB6-07D7-3719-794D3CF42666}"/>
              </a:ext>
            </a:extLst>
          </p:cNvPr>
          <p:cNvSpPr>
            <a:spLocks noGrp="1"/>
          </p:cNvSpPr>
          <p:nvPr>
            <p:ph idx="1"/>
          </p:nvPr>
        </p:nvSpPr>
        <p:spPr/>
        <p:txBody>
          <a:bodyPr/>
          <a:lstStyle/>
          <a:p>
            <a:pPr marL="285750" indent="-285750">
              <a:buFont typeface="Arial" panose="020B0604020202020204" pitchFamily="34" charset="0"/>
              <a:buChar char="•"/>
            </a:pPr>
            <a:r>
              <a:rPr lang="en-US" dirty="0"/>
              <a:t>Virtual learning platform</a:t>
            </a:r>
          </a:p>
          <a:p>
            <a:pPr marL="285750" indent="-285750">
              <a:buFont typeface="Arial" panose="020B0604020202020204" pitchFamily="34" charset="0"/>
              <a:buChar char="•"/>
            </a:pPr>
            <a:r>
              <a:rPr lang="en-US" dirty="0"/>
              <a:t>Top 3 education topic requests: </a:t>
            </a:r>
          </a:p>
          <a:p>
            <a:pPr marL="914400" lvl="1" indent="-400050">
              <a:buFont typeface="Courier New" panose="020B0604020202020204" pitchFamily="34" charset="0"/>
              <a:buChar char="o"/>
            </a:pPr>
            <a:r>
              <a:rPr lang="en-US" dirty="0"/>
              <a:t>Source control </a:t>
            </a:r>
          </a:p>
          <a:p>
            <a:pPr marL="914400" lvl="1" indent="-400050">
              <a:buFont typeface="Courier New" panose="020B0604020202020204" pitchFamily="34" charset="0"/>
              <a:buChar char="o"/>
            </a:pPr>
            <a:r>
              <a:rPr lang="en-US" dirty="0"/>
              <a:t>COVID-19</a:t>
            </a:r>
            <a:endParaRPr lang="en-US" dirty="0">
              <a:cs typeface="Arial"/>
            </a:endParaRPr>
          </a:p>
          <a:p>
            <a:pPr marL="914400" lvl="1" indent="-400050">
              <a:buFont typeface="Courier New" panose="020B0604020202020204" pitchFamily="34" charset="0"/>
              <a:buChar char="o"/>
            </a:pPr>
            <a:r>
              <a:rPr lang="en-US" dirty="0"/>
              <a:t>Environmental cleaning</a:t>
            </a:r>
          </a:p>
        </p:txBody>
      </p:sp>
    </p:spTree>
    <p:extLst>
      <p:ext uri="{BB962C8B-B14F-4D97-AF65-F5344CB8AC3E}">
        <p14:creationId xmlns:p14="http://schemas.microsoft.com/office/powerpoint/2010/main" val="3335499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70A647-E07B-0096-5317-7F8F86B203C6}"/>
              </a:ext>
            </a:extLst>
          </p:cNvPr>
          <p:cNvSpPr>
            <a:spLocks noGrp="1"/>
          </p:cNvSpPr>
          <p:nvPr>
            <p:ph type="ctrTitle"/>
          </p:nvPr>
        </p:nvSpPr>
        <p:spPr/>
        <p:txBody>
          <a:bodyPr/>
          <a:lstStyle/>
          <a:p>
            <a:r>
              <a:rPr lang="en-US" dirty="0"/>
              <a:t>Florida Department of Health</a:t>
            </a:r>
          </a:p>
        </p:txBody>
      </p:sp>
      <p:sp>
        <p:nvSpPr>
          <p:cNvPr id="5" name="Subtitle 4">
            <a:extLst>
              <a:ext uri="{FF2B5EF4-FFF2-40B4-BE49-F238E27FC236}">
                <a16:creationId xmlns:a16="http://schemas.microsoft.com/office/drawing/2014/main" id="{1D06FCD8-9FB9-0073-4037-E4E4EB9D3B69}"/>
              </a:ext>
            </a:extLst>
          </p:cNvPr>
          <p:cNvSpPr>
            <a:spLocks noGrp="1"/>
          </p:cNvSpPr>
          <p:nvPr>
            <p:ph type="subTitle" idx="1"/>
          </p:nvPr>
        </p:nvSpPr>
        <p:spPr>
          <a:xfrm>
            <a:off x="5492076" y="1422625"/>
            <a:ext cx="6455810" cy="944057"/>
          </a:xfrm>
        </p:spPr>
        <p:txBody>
          <a:bodyPr vert="horz" lIns="91440" tIns="45720" rIns="91440" bIns="45720" rtlCol="0" anchor="t">
            <a:normAutofit fontScale="92500" lnSpcReduction="20000"/>
          </a:bodyPr>
          <a:lstStyle/>
          <a:p>
            <a:pPr algn="ctr"/>
            <a:r>
              <a:rPr lang="en-US" sz="3500" dirty="0"/>
              <a:t>Prioritizing Educational Needs in </a:t>
            </a:r>
          </a:p>
          <a:p>
            <a:pPr algn="ctr"/>
            <a:r>
              <a:rPr lang="en-US" sz="3500" dirty="0"/>
              <a:t>Long-term Care (LTC) Settings</a:t>
            </a:r>
          </a:p>
          <a:p>
            <a:pPr algn="ctr"/>
            <a:endParaRPr lang="en-US" sz="3200" b="1" dirty="0">
              <a:latin typeface="Trebuchet MS"/>
            </a:endParaRPr>
          </a:p>
        </p:txBody>
      </p:sp>
      <p:pic>
        <p:nvPicPr>
          <p:cNvPr id="2" name="Picture 1">
            <a:extLst>
              <a:ext uri="{FF2B5EF4-FFF2-40B4-BE49-F238E27FC236}">
                <a16:creationId xmlns:a16="http://schemas.microsoft.com/office/drawing/2014/main" id="{EFED8853-648B-4CC1-967F-D62F3B789C04}"/>
              </a:ext>
            </a:extLst>
          </p:cNvPr>
          <p:cNvPicPr>
            <a:picLocks noChangeAspect="1"/>
          </p:cNvPicPr>
          <p:nvPr/>
        </p:nvPicPr>
        <p:blipFill>
          <a:blip r:embed="rId3"/>
          <a:stretch>
            <a:fillRect/>
          </a:stretch>
        </p:blipFill>
        <p:spPr>
          <a:xfrm>
            <a:off x="6406446" y="6324600"/>
            <a:ext cx="5785554" cy="520700"/>
          </a:xfrm>
          <a:prstGeom prst="rect">
            <a:avLst/>
          </a:prstGeom>
        </p:spPr>
      </p:pic>
    </p:spTree>
    <p:extLst>
      <p:ext uri="{BB962C8B-B14F-4D97-AF65-F5344CB8AC3E}">
        <p14:creationId xmlns:p14="http://schemas.microsoft.com/office/powerpoint/2010/main" val="1527622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998960-ACFE-78B4-DC47-28BE555580F2}"/>
              </a:ext>
            </a:extLst>
          </p:cNvPr>
          <p:cNvSpPr>
            <a:spLocks noGrp="1"/>
          </p:cNvSpPr>
          <p:nvPr>
            <p:ph type="title"/>
          </p:nvPr>
        </p:nvSpPr>
        <p:spPr>
          <a:xfrm>
            <a:off x="761009" y="591593"/>
            <a:ext cx="10888224" cy="1080938"/>
          </a:xfrm>
        </p:spPr>
        <p:txBody>
          <a:bodyPr>
            <a:normAutofit fontScale="90000"/>
          </a:bodyPr>
          <a:lstStyle/>
          <a:p>
            <a:br>
              <a:rPr lang="en-US" dirty="0"/>
            </a:br>
            <a:br>
              <a:rPr lang="en-US" dirty="0"/>
            </a:br>
            <a:br>
              <a:rPr lang="en-US" dirty="0"/>
            </a:br>
            <a:br>
              <a:rPr lang="en-US" dirty="0"/>
            </a:br>
            <a:r>
              <a:rPr lang="en-US" sz="4400" dirty="0"/>
              <a:t>One Day Training Seminar</a:t>
            </a:r>
            <a:br>
              <a:rPr lang="en-US" sz="4400" dirty="0"/>
            </a:br>
            <a:br>
              <a:rPr lang="en-US" sz="4800" dirty="0"/>
            </a:br>
            <a:br>
              <a:rPr lang="en-US" sz="4900" dirty="0"/>
            </a:br>
            <a:br>
              <a:rPr lang="en-US" sz="4900" dirty="0"/>
            </a:br>
            <a:br>
              <a:rPr lang="en-US" sz="4900" dirty="0"/>
            </a:br>
            <a:endParaRPr lang="en-US" sz="4900" dirty="0"/>
          </a:p>
        </p:txBody>
      </p:sp>
      <p:sp>
        <p:nvSpPr>
          <p:cNvPr id="2" name="Content Placeholder 3">
            <a:extLst>
              <a:ext uri="{FF2B5EF4-FFF2-40B4-BE49-F238E27FC236}">
                <a16:creationId xmlns:a16="http://schemas.microsoft.com/office/drawing/2014/main" id="{14F32E6F-AC08-C9E6-EA30-D2F575FC1EBF}"/>
              </a:ext>
            </a:extLst>
          </p:cNvPr>
          <p:cNvSpPr>
            <a:spLocks noGrp="1"/>
          </p:cNvSpPr>
          <p:nvPr>
            <p:ph idx="1"/>
          </p:nvPr>
        </p:nvSpPr>
        <p:spPr>
          <a:xfrm>
            <a:off x="543916" y="1514612"/>
            <a:ext cx="10887075" cy="4584183"/>
          </a:xfrm>
        </p:spPr>
        <p:txBody>
          <a:bodyPr lIns="91440" tIns="45720" rIns="91440" bIns="45720" anchor="t">
            <a:normAutofit lnSpcReduction="10000"/>
          </a:bodyPr>
          <a:lstStyle/>
          <a:p>
            <a:pPr marL="285750" indent="-285750">
              <a:buFont typeface="Arial" panose="020B0604020202020204" pitchFamily="34" charset="0"/>
              <a:buChar char="•"/>
            </a:pPr>
            <a:r>
              <a:rPr lang="en-US" dirty="0"/>
              <a:t>June 2022</a:t>
            </a:r>
          </a:p>
          <a:p>
            <a:pPr marL="285750" indent="-285750">
              <a:buFont typeface="Arial" panose="020B0604020202020204" pitchFamily="34" charset="0"/>
              <a:buChar char="•"/>
            </a:pPr>
            <a:r>
              <a:rPr lang="en-US" dirty="0"/>
              <a:t>496 registrants</a:t>
            </a:r>
          </a:p>
          <a:p>
            <a:pPr marL="285750" indent="-285750">
              <a:buFont typeface="Arial" panose="020B0604020202020204" pitchFamily="34" charset="0"/>
              <a:buChar char="•"/>
            </a:pPr>
            <a:r>
              <a:rPr lang="en-US" dirty="0"/>
              <a:t>Offered continuing education credits</a:t>
            </a:r>
          </a:p>
          <a:p>
            <a:pPr marL="285750" indent="-285750">
              <a:buFont typeface="Arial" panose="020B0604020202020204" pitchFamily="34" charset="0"/>
              <a:buChar char="•"/>
            </a:pPr>
            <a:r>
              <a:rPr lang="en-US" b="1" dirty="0"/>
              <a:t>Creative Ways to Enhance Infection Prevention and Control Practices; Moving Your Team to a Higher Level of Confidence.</a:t>
            </a:r>
            <a:endParaRPr lang="en-US" dirty="0"/>
          </a:p>
          <a:p>
            <a:pPr marL="914400" lvl="1" indent="-400050">
              <a:buFont typeface="Courier New" panose="02070309020205020404" pitchFamily="49" charset="0"/>
              <a:buChar char="o"/>
            </a:pPr>
            <a:r>
              <a:rPr lang="en-US" dirty="0"/>
              <a:t>Introduction to the PFL Educator Role and Zoonotic Disease IPC Considerations.</a:t>
            </a:r>
            <a:endParaRPr lang="en-US" dirty="0">
              <a:cs typeface="Arial" panose="020B0604020202020204"/>
            </a:endParaRPr>
          </a:p>
          <a:p>
            <a:pPr marL="914400" lvl="1" indent="-400050">
              <a:buFont typeface="Courier New" panose="02070309020205020404" pitchFamily="49" charset="0"/>
              <a:buChar char="o"/>
            </a:pPr>
            <a:r>
              <a:rPr lang="en-US" dirty="0"/>
              <a:t>Vaccine Preventable Diseases in Long-term Care.</a:t>
            </a:r>
          </a:p>
          <a:p>
            <a:pPr marL="914400" lvl="1" indent="-400050">
              <a:buFont typeface="Courier New" panose="02070309020205020404" pitchFamily="49" charset="0"/>
              <a:buChar char="o"/>
            </a:pPr>
            <a:r>
              <a:rPr lang="en-US" dirty="0"/>
              <a:t>Overview of OSHA Respiratory Protection Standard,</a:t>
            </a:r>
          </a:p>
          <a:p>
            <a:pPr marL="914400" lvl="1" indent="-400050">
              <a:buFont typeface="Courier New" panose="02070309020205020404" pitchFamily="49" charset="0"/>
              <a:buChar char="o"/>
            </a:pPr>
            <a:r>
              <a:rPr lang="en-US" dirty="0"/>
              <a:t>Auditing Program Best Practices in Long-term Care. </a:t>
            </a:r>
          </a:p>
        </p:txBody>
      </p:sp>
    </p:spTree>
    <p:extLst>
      <p:ext uri="{BB962C8B-B14F-4D97-AF65-F5344CB8AC3E}">
        <p14:creationId xmlns:p14="http://schemas.microsoft.com/office/powerpoint/2010/main" val="1180524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998960-ACFE-78B4-DC47-28BE555580F2}"/>
              </a:ext>
            </a:extLst>
          </p:cNvPr>
          <p:cNvSpPr>
            <a:spLocks noGrp="1"/>
          </p:cNvSpPr>
          <p:nvPr>
            <p:ph type="title"/>
          </p:nvPr>
        </p:nvSpPr>
        <p:spPr>
          <a:xfrm>
            <a:off x="761009" y="591593"/>
            <a:ext cx="10888224" cy="1080938"/>
          </a:xfrm>
        </p:spPr>
        <p:txBody>
          <a:bodyPr>
            <a:normAutofit fontScale="90000"/>
          </a:bodyPr>
          <a:lstStyle/>
          <a:p>
            <a:br>
              <a:rPr lang="en-US" dirty="0"/>
            </a:br>
            <a:br>
              <a:rPr lang="en-US" dirty="0"/>
            </a:br>
            <a:br>
              <a:rPr lang="en-US" dirty="0"/>
            </a:br>
            <a:br>
              <a:rPr lang="en-US" dirty="0"/>
            </a:br>
            <a:br>
              <a:rPr lang="en-US" dirty="0"/>
            </a:br>
            <a:r>
              <a:rPr lang="en-US" dirty="0"/>
              <a:t>N95 Respirator Use in LTC Settings</a:t>
            </a:r>
            <a:br>
              <a:rPr lang="en-US" dirty="0"/>
            </a:br>
            <a:br>
              <a:rPr lang="en-US" sz="4400" dirty="0"/>
            </a:br>
            <a:br>
              <a:rPr lang="en-US" sz="4800" dirty="0"/>
            </a:br>
            <a:br>
              <a:rPr lang="en-US" sz="4900" dirty="0"/>
            </a:br>
            <a:br>
              <a:rPr lang="en-US" sz="4900" dirty="0"/>
            </a:br>
            <a:br>
              <a:rPr lang="en-US" sz="4900" dirty="0"/>
            </a:br>
            <a:endParaRPr lang="en-US" sz="4900" dirty="0"/>
          </a:p>
        </p:txBody>
      </p:sp>
      <p:sp>
        <p:nvSpPr>
          <p:cNvPr id="6" name="Content Placeholder 3">
            <a:extLst>
              <a:ext uri="{FF2B5EF4-FFF2-40B4-BE49-F238E27FC236}">
                <a16:creationId xmlns:a16="http://schemas.microsoft.com/office/drawing/2014/main" id="{69DEF677-CDB8-C764-7C83-0749624CAC8C}"/>
              </a:ext>
            </a:extLst>
          </p:cNvPr>
          <p:cNvSpPr>
            <a:spLocks noGrp="1"/>
          </p:cNvSpPr>
          <p:nvPr>
            <p:ph idx="1"/>
          </p:nvPr>
        </p:nvSpPr>
        <p:spPr>
          <a:xfrm>
            <a:off x="681038" y="1655763"/>
            <a:ext cx="10484709" cy="4279900"/>
          </a:xfrm>
        </p:spPr>
        <p:txBody>
          <a:bodyPr/>
          <a:lstStyle/>
          <a:p>
            <a:pPr marL="285750" indent="-285750">
              <a:buFont typeface="Arial" panose="020B0604020202020204" pitchFamily="34" charset="0"/>
              <a:buChar char="•"/>
            </a:pPr>
            <a:r>
              <a:rPr lang="en-US" dirty="0"/>
              <a:t>OSHA enforcement of standard.</a:t>
            </a:r>
          </a:p>
          <a:p>
            <a:pPr marL="285750" indent="-285750">
              <a:buFont typeface="Arial" panose="020B0604020202020204" pitchFamily="34" charset="0"/>
              <a:buChar char="•"/>
            </a:pPr>
            <a:r>
              <a:rPr lang="en-US" dirty="0"/>
              <a:t>Evaluation of Research Electronic Data Capture (REDCap) data. </a:t>
            </a:r>
          </a:p>
          <a:p>
            <a:pPr marL="285750" indent="-285750">
              <a:buFont typeface="Arial" panose="020B0604020202020204" pitchFamily="34" charset="0"/>
              <a:buChar char="•"/>
            </a:pPr>
            <a:r>
              <a:rPr lang="en-US" dirty="0"/>
              <a:t>Respiratory protection program in LTC settings.</a:t>
            </a:r>
          </a:p>
          <a:p>
            <a:pPr marL="914400" lvl="1" indent="-342900">
              <a:buFont typeface="Courier New" panose="02070309020205020404" pitchFamily="49" charset="0"/>
              <a:buChar char="o"/>
            </a:pPr>
            <a:r>
              <a:rPr lang="en-US" dirty="0"/>
              <a:t>Lack of infection prevention education with respirator use. </a:t>
            </a:r>
          </a:p>
          <a:p>
            <a:pPr marL="914400" lvl="1" indent="-342900">
              <a:buFont typeface="Courier New" panose="02070309020205020404" pitchFamily="49" charset="0"/>
              <a:buChar char="o"/>
            </a:pPr>
            <a:r>
              <a:rPr lang="en-US" dirty="0"/>
              <a:t>Lack of resources</a:t>
            </a:r>
          </a:p>
          <a:p>
            <a:pPr marL="1371600" lvl="2" indent="-400050">
              <a:buFont typeface="Wingdings" panose="05000000000000000000" pitchFamily="2" charset="2"/>
              <a:buChar char="§"/>
            </a:pPr>
            <a:r>
              <a:rPr lang="en-US" dirty="0"/>
              <a:t>Supplies (e.g., fit test kits, PPE shortages).</a:t>
            </a:r>
          </a:p>
          <a:p>
            <a:pPr marL="1371600" lvl="2" indent="-400050">
              <a:buFont typeface="Wingdings" panose="05000000000000000000" pitchFamily="2" charset="2"/>
              <a:buChar char="§"/>
            </a:pPr>
            <a:r>
              <a:rPr lang="en-US" dirty="0"/>
              <a:t>Personnel (e.g., leadership turnover, licensed health care professional, medical evaluation).</a:t>
            </a:r>
          </a:p>
        </p:txBody>
      </p:sp>
    </p:spTree>
    <p:extLst>
      <p:ext uri="{BB962C8B-B14F-4D97-AF65-F5344CB8AC3E}">
        <p14:creationId xmlns:p14="http://schemas.microsoft.com/office/powerpoint/2010/main" val="1256338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6F7878-72F8-65F9-8AE7-C9A8677E1D10}"/>
              </a:ext>
            </a:extLst>
          </p:cNvPr>
          <p:cNvSpPr>
            <a:spLocks noGrp="1"/>
          </p:cNvSpPr>
          <p:nvPr>
            <p:ph idx="1"/>
          </p:nvPr>
        </p:nvSpPr>
        <p:spPr/>
        <p:txBody>
          <a:bodyPr vert="horz" lIns="91440" tIns="45720" rIns="91440" bIns="45720" rtlCol="0" anchor="t">
            <a:normAutofit/>
          </a:bodyPr>
          <a:lstStyle/>
          <a:p>
            <a:pPr marL="457200" indent="-457200">
              <a:buFont typeface="Arial"/>
              <a:buChar char="•"/>
            </a:pPr>
            <a:r>
              <a:rPr lang="en-US" dirty="0"/>
              <a:t>Respiratory Protection Program (RPP), including train-the-trainer fit testing </a:t>
            </a:r>
          </a:p>
          <a:p>
            <a:pPr marL="914400" lvl="1" indent="-457200">
              <a:buFont typeface="Courier New"/>
              <a:buChar char="o"/>
            </a:pPr>
            <a:r>
              <a:rPr lang="en-US" sz="2800" dirty="0">
                <a:cs typeface="Arial"/>
              </a:rPr>
              <a:t>OSHA Standard 1910.134</a:t>
            </a:r>
          </a:p>
          <a:p>
            <a:pPr marL="914400" lvl="1" indent="-457200">
              <a:buFont typeface="Courier New"/>
              <a:buChar char="o"/>
            </a:pPr>
            <a:r>
              <a:rPr lang="en-US" sz="2800" dirty="0">
                <a:cs typeface="Arial"/>
              </a:rPr>
              <a:t>Demonstration of qualitative fit test process</a:t>
            </a:r>
          </a:p>
          <a:p>
            <a:pPr marL="914400" lvl="1" indent="-457200">
              <a:buFont typeface="Courier New"/>
              <a:buChar char="o"/>
            </a:pPr>
            <a:r>
              <a:rPr lang="en-US" sz="2800" dirty="0">
                <a:cs typeface="Arial"/>
              </a:rPr>
              <a:t>Return demonstration </a:t>
            </a:r>
          </a:p>
          <a:p>
            <a:pPr marL="914400" lvl="1" indent="-457200">
              <a:buFont typeface="Courier New"/>
              <a:buChar char="o"/>
            </a:pPr>
            <a:r>
              <a:rPr lang="en-US" sz="2800" dirty="0">
                <a:cs typeface="Arial"/>
              </a:rPr>
              <a:t>Certificate of attendance </a:t>
            </a:r>
          </a:p>
          <a:p>
            <a:endParaRPr lang="en-US" dirty="0">
              <a:cs typeface="Arial"/>
            </a:endParaRPr>
          </a:p>
        </p:txBody>
      </p:sp>
      <p:sp>
        <p:nvSpPr>
          <p:cNvPr id="5" name="Title 4">
            <a:extLst>
              <a:ext uri="{FF2B5EF4-FFF2-40B4-BE49-F238E27FC236}">
                <a16:creationId xmlns:a16="http://schemas.microsoft.com/office/drawing/2014/main" id="{2A295765-6A5F-8F28-86E8-34D187E73B91}"/>
              </a:ext>
            </a:extLst>
          </p:cNvPr>
          <p:cNvSpPr>
            <a:spLocks noGrp="1"/>
          </p:cNvSpPr>
          <p:nvPr>
            <p:ph type="title"/>
          </p:nvPr>
        </p:nvSpPr>
        <p:spPr/>
        <p:txBody>
          <a:bodyPr>
            <a:normAutofit/>
          </a:bodyPr>
          <a:lstStyle/>
          <a:p>
            <a:r>
              <a:rPr lang="en-US" dirty="0">
                <a:latin typeface="Arial Black"/>
              </a:rPr>
              <a:t>Project Firstline Education</a:t>
            </a:r>
          </a:p>
        </p:txBody>
      </p:sp>
    </p:spTree>
    <p:extLst>
      <p:ext uri="{BB962C8B-B14F-4D97-AF65-F5344CB8AC3E}">
        <p14:creationId xmlns:p14="http://schemas.microsoft.com/office/powerpoint/2010/main" val="4038211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D19C78-187D-B27D-A4D0-D71D73F30B7B}"/>
              </a:ext>
            </a:extLst>
          </p:cNvPr>
          <p:cNvSpPr txBox="1"/>
          <p:nvPr/>
        </p:nvSpPr>
        <p:spPr>
          <a:xfrm>
            <a:off x="680321" y="1317999"/>
            <a:ext cx="8382000"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Arial"/>
              </a:rPr>
              <a:t>Train-the-Trainer Education Sessions </a:t>
            </a:r>
            <a:endParaRPr lang="en-US" sz="2800" dirty="0"/>
          </a:p>
          <a:p>
            <a:endParaRPr lang="en-US" sz="2800" b="1" dirty="0">
              <a:cs typeface="Arial"/>
            </a:endParaRPr>
          </a:p>
          <a:p>
            <a:pPr algn="l"/>
            <a:endParaRPr lang="en-US" dirty="0">
              <a:cs typeface="Arial"/>
            </a:endParaRPr>
          </a:p>
        </p:txBody>
      </p:sp>
      <p:pic>
        <p:nvPicPr>
          <p:cNvPr id="5" name="Picture 4">
            <a:extLst>
              <a:ext uri="{FF2B5EF4-FFF2-40B4-BE49-F238E27FC236}">
                <a16:creationId xmlns:a16="http://schemas.microsoft.com/office/drawing/2014/main" id="{40313639-C831-FC60-62E0-98EE5AE9685F}"/>
              </a:ext>
            </a:extLst>
          </p:cNvPr>
          <p:cNvPicPr>
            <a:picLocks noChangeAspect="1"/>
          </p:cNvPicPr>
          <p:nvPr/>
        </p:nvPicPr>
        <p:blipFill>
          <a:blip r:embed="rId3"/>
          <a:stretch>
            <a:fillRect/>
          </a:stretch>
        </p:blipFill>
        <p:spPr>
          <a:xfrm>
            <a:off x="680321" y="1810459"/>
            <a:ext cx="8649869" cy="4404655"/>
          </a:xfrm>
          <a:prstGeom prst="rect">
            <a:avLst/>
          </a:prstGeom>
        </p:spPr>
      </p:pic>
      <p:sp>
        <p:nvSpPr>
          <p:cNvPr id="6" name="Title 5">
            <a:extLst>
              <a:ext uri="{FF2B5EF4-FFF2-40B4-BE49-F238E27FC236}">
                <a16:creationId xmlns:a16="http://schemas.microsoft.com/office/drawing/2014/main" id="{071B86C3-F8D6-6754-1FB5-FBC0575A1A3E}"/>
              </a:ext>
            </a:extLst>
          </p:cNvPr>
          <p:cNvSpPr>
            <a:spLocks noGrp="1"/>
          </p:cNvSpPr>
          <p:nvPr>
            <p:ph type="title"/>
          </p:nvPr>
        </p:nvSpPr>
        <p:spPr/>
        <p:txBody>
          <a:bodyPr/>
          <a:lstStyle/>
          <a:p>
            <a:r>
              <a:rPr lang="en-US" dirty="0">
                <a:latin typeface="Arial Black"/>
              </a:rPr>
              <a:t>N95 Fit-Test Respirator Training</a:t>
            </a:r>
            <a:endParaRPr lang="en-US" dirty="0"/>
          </a:p>
        </p:txBody>
      </p:sp>
    </p:spTree>
    <p:extLst>
      <p:ext uri="{BB962C8B-B14F-4D97-AF65-F5344CB8AC3E}">
        <p14:creationId xmlns:p14="http://schemas.microsoft.com/office/powerpoint/2010/main" val="1803684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F858D3-51EE-69F2-6DA8-F3875F2FA271}"/>
              </a:ext>
            </a:extLst>
          </p:cNvPr>
          <p:cNvPicPr>
            <a:picLocks noChangeAspect="1"/>
          </p:cNvPicPr>
          <p:nvPr/>
        </p:nvPicPr>
        <p:blipFill>
          <a:blip r:embed="rId3"/>
          <a:stretch>
            <a:fillRect/>
          </a:stretch>
        </p:blipFill>
        <p:spPr>
          <a:xfrm>
            <a:off x="408925" y="1415560"/>
            <a:ext cx="10461580" cy="4726883"/>
          </a:xfrm>
          <a:prstGeom prst="rect">
            <a:avLst/>
          </a:prstGeom>
        </p:spPr>
      </p:pic>
      <p:sp>
        <p:nvSpPr>
          <p:cNvPr id="3" name="Title 2">
            <a:extLst>
              <a:ext uri="{FF2B5EF4-FFF2-40B4-BE49-F238E27FC236}">
                <a16:creationId xmlns:a16="http://schemas.microsoft.com/office/drawing/2014/main" id="{3154DF84-B92B-C333-DB65-BB47B1A66DBC}"/>
              </a:ext>
            </a:extLst>
          </p:cNvPr>
          <p:cNvSpPr>
            <a:spLocks noGrp="1"/>
          </p:cNvSpPr>
          <p:nvPr>
            <p:ph type="title"/>
          </p:nvPr>
        </p:nvSpPr>
        <p:spPr/>
        <p:txBody>
          <a:bodyPr>
            <a:normAutofit/>
          </a:bodyPr>
          <a:lstStyle/>
          <a:p>
            <a:r>
              <a:rPr lang="en-US" dirty="0">
                <a:latin typeface="Arial Black"/>
              </a:rPr>
              <a:t>N95 Fit-Test Respirator Training</a:t>
            </a:r>
          </a:p>
        </p:txBody>
      </p:sp>
    </p:spTree>
    <p:extLst>
      <p:ext uri="{BB962C8B-B14F-4D97-AF65-F5344CB8AC3E}">
        <p14:creationId xmlns:p14="http://schemas.microsoft.com/office/powerpoint/2010/main" val="3448307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54DF84-B92B-C333-DB65-BB47B1A66DBC}"/>
              </a:ext>
            </a:extLst>
          </p:cNvPr>
          <p:cNvSpPr>
            <a:spLocks noGrp="1"/>
          </p:cNvSpPr>
          <p:nvPr>
            <p:ph type="title"/>
          </p:nvPr>
        </p:nvSpPr>
        <p:spPr>
          <a:xfrm>
            <a:off x="651888" y="253839"/>
            <a:ext cx="10888224" cy="1080938"/>
          </a:xfrm>
        </p:spPr>
        <p:txBody>
          <a:bodyPr>
            <a:normAutofit fontScale="90000"/>
          </a:bodyPr>
          <a:lstStyle/>
          <a:p>
            <a:br>
              <a:rPr lang="en-US" sz="4000" dirty="0">
                <a:latin typeface="Arial Black"/>
              </a:rPr>
            </a:br>
            <a:r>
              <a:rPr lang="en-US" sz="4000" dirty="0">
                <a:latin typeface="Arial Black"/>
              </a:rPr>
              <a:t>RPP Training April 2021 to March 2023</a:t>
            </a:r>
            <a:br>
              <a:rPr lang="en-US" dirty="0">
                <a:latin typeface="Arial Black"/>
              </a:rPr>
            </a:br>
            <a:endParaRPr lang="en-US" dirty="0">
              <a:latin typeface="Arial Black"/>
            </a:endParaRPr>
          </a:p>
        </p:txBody>
      </p:sp>
      <p:pic>
        <p:nvPicPr>
          <p:cNvPr id="2" name="Picture 3">
            <a:extLst>
              <a:ext uri="{FF2B5EF4-FFF2-40B4-BE49-F238E27FC236}">
                <a16:creationId xmlns:a16="http://schemas.microsoft.com/office/drawing/2014/main" id="{7DA4748F-C4B9-3E01-FC19-D238D81DBD26}"/>
              </a:ext>
            </a:extLst>
          </p:cNvPr>
          <p:cNvPicPr>
            <a:picLocks noChangeAspect="1"/>
          </p:cNvPicPr>
          <p:nvPr/>
        </p:nvPicPr>
        <p:blipFill>
          <a:blip r:embed="rId3"/>
          <a:stretch>
            <a:fillRect/>
          </a:stretch>
        </p:blipFill>
        <p:spPr>
          <a:xfrm>
            <a:off x="813328" y="1334777"/>
            <a:ext cx="8655987" cy="4779820"/>
          </a:xfrm>
          <a:prstGeom prst="rect">
            <a:avLst/>
          </a:prstGeom>
        </p:spPr>
      </p:pic>
    </p:spTree>
    <p:extLst>
      <p:ext uri="{BB962C8B-B14F-4D97-AF65-F5344CB8AC3E}">
        <p14:creationId xmlns:p14="http://schemas.microsoft.com/office/powerpoint/2010/main" val="1062306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54DF84-B92B-C333-DB65-BB47B1A66DBC}"/>
              </a:ext>
            </a:extLst>
          </p:cNvPr>
          <p:cNvSpPr>
            <a:spLocks noGrp="1"/>
          </p:cNvSpPr>
          <p:nvPr>
            <p:ph type="title"/>
          </p:nvPr>
        </p:nvSpPr>
        <p:spPr>
          <a:xfrm>
            <a:off x="651888" y="253839"/>
            <a:ext cx="10888224" cy="1080938"/>
          </a:xfrm>
        </p:spPr>
        <p:txBody>
          <a:bodyPr>
            <a:normAutofit fontScale="90000"/>
          </a:bodyPr>
          <a:lstStyle/>
          <a:p>
            <a:br>
              <a:rPr lang="en-US" sz="4000" dirty="0">
                <a:latin typeface="Arial Black"/>
              </a:rPr>
            </a:br>
            <a:endParaRPr lang="en-US" dirty="0">
              <a:latin typeface="Arial Black"/>
            </a:endParaRPr>
          </a:p>
        </p:txBody>
      </p:sp>
      <p:sp>
        <p:nvSpPr>
          <p:cNvPr id="5" name="Text Placeholder 1">
            <a:extLst>
              <a:ext uri="{FF2B5EF4-FFF2-40B4-BE49-F238E27FC236}">
                <a16:creationId xmlns:a16="http://schemas.microsoft.com/office/drawing/2014/main" id="{CDC20BF6-90D5-5362-C280-1D8C6E84EBB1}"/>
              </a:ext>
            </a:extLst>
          </p:cNvPr>
          <p:cNvSpPr txBox="1">
            <a:spLocks/>
          </p:cNvSpPr>
          <p:nvPr/>
        </p:nvSpPr>
        <p:spPr>
          <a:xfrm>
            <a:off x="209725" y="463448"/>
            <a:ext cx="11895589" cy="661720"/>
          </a:xfrm>
          <a:prstGeom prst="rect">
            <a:avLst/>
          </a:prstGeom>
        </p:spPr>
        <p:txBody>
          <a:bodyPr vert="horz" lIns="91440" tIns="45720" rIns="91440" bIns="45720" rtlCol="0" anchor="ctr">
            <a:normAutofit fontScale="250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400" dirty="0">
                <a:solidFill>
                  <a:schemeClr val="bg1"/>
                </a:solidFill>
                <a:latin typeface="Arial Black" panose="020B0A04020102020204" pitchFamily="34" charset="0"/>
              </a:rPr>
              <a:t>Follow-up Learning Needs Assessment Survey</a:t>
            </a:r>
          </a:p>
          <a:p>
            <a:endParaRPr lang="en-US" sz="4000" dirty="0">
              <a:solidFill>
                <a:schemeClr val="bg1"/>
              </a:solidFill>
            </a:endParaRPr>
          </a:p>
        </p:txBody>
      </p:sp>
    </p:spTree>
    <p:extLst>
      <p:ext uri="{BB962C8B-B14F-4D97-AF65-F5344CB8AC3E}">
        <p14:creationId xmlns:p14="http://schemas.microsoft.com/office/powerpoint/2010/main" val="688178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54DF84-B92B-C333-DB65-BB47B1A66DBC}"/>
              </a:ext>
            </a:extLst>
          </p:cNvPr>
          <p:cNvSpPr>
            <a:spLocks noGrp="1"/>
          </p:cNvSpPr>
          <p:nvPr>
            <p:ph type="title"/>
          </p:nvPr>
        </p:nvSpPr>
        <p:spPr>
          <a:xfrm>
            <a:off x="651888" y="253839"/>
            <a:ext cx="10888224" cy="1080938"/>
          </a:xfrm>
        </p:spPr>
        <p:txBody>
          <a:bodyPr>
            <a:normAutofit fontScale="90000"/>
          </a:bodyPr>
          <a:lstStyle/>
          <a:p>
            <a:br>
              <a:rPr lang="en-US" sz="4000" dirty="0">
                <a:latin typeface="Arial Black"/>
              </a:rPr>
            </a:br>
            <a:r>
              <a:rPr lang="en-US" sz="4000" dirty="0">
                <a:latin typeface="Arial Black"/>
              </a:rPr>
              <a:t>Follow-up LNA</a:t>
            </a:r>
            <a:br>
              <a:rPr lang="en-US" sz="4000" dirty="0">
                <a:latin typeface="Arial Black"/>
              </a:rPr>
            </a:br>
            <a:endParaRPr lang="en-US" dirty="0">
              <a:latin typeface="Arial Black"/>
            </a:endParaRPr>
          </a:p>
        </p:txBody>
      </p:sp>
      <p:sp>
        <p:nvSpPr>
          <p:cNvPr id="5" name="Text Placeholder 1">
            <a:extLst>
              <a:ext uri="{FF2B5EF4-FFF2-40B4-BE49-F238E27FC236}">
                <a16:creationId xmlns:a16="http://schemas.microsoft.com/office/drawing/2014/main" id="{CDC20BF6-90D5-5362-C280-1D8C6E84EBB1}"/>
              </a:ext>
            </a:extLst>
          </p:cNvPr>
          <p:cNvSpPr txBox="1">
            <a:spLocks/>
          </p:cNvSpPr>
          <p:nvPr/>
        </p:nvSpPr>
        <p:spPr>
          <a:xfrm>
            <a:off x="209725" y="463448"/>
            <a:ext cx="11895589" cy="661720"/>
          </a:xfrm>
          <a:prstGeom prst="rect">
            <a:avLst/>
          </a:prstGeom>
        </p:spPr>
        <p:txBody>
          <a:bodyPr vert="horz" lIns="91440" tIns="45720" rIns="91440" bIns="45720" rtlCol="0" anchor="ctr">
            <a:normAutofit lnSpcReduction="1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4000" dirty="0">
              <a:solidFill>
                <a:schemeClr val="bg1"/>
              </a:solidFill>
            </a:endParaRPr>
          </a:p>
        </p:txBody>
      </p:sp>
      <p:sp>
        <p:nvSpPr>
          <p:cNvPr id="8" name="Content Placeholder 3">
            <a:extLst>
              <a:ext uri="{FF2B5EF4-FFF2-40B4-BE49-F238E27FC236}">
                <a16:creationId xmlns:a16="http://schemas.microsoft.com/office/drawing/2014/main" id="{FA54BA97-A9F0-CD28-E433-03EA1005EAE7}"/>
              </a:ext>
            </a:extLst>
          </p:cNvPr>
          <p:cNvSpPr txBox="1">
            <a:spLocks/>
          </p:cNvSpPr>
          <p:nvPr/>
        </p:nvSpPr>
        <p:spPr>
          <a:xfrm>
            <a:off x="571496" y="1413868"/>
            <a:ext cx="9401173" cy="4591278"/>
          </a:xfrm>
          <a:prstGeom prst="rect">
            <a:avLst/>
          </a:prstGeom>
        </p:spPr>
        <p:txBody>
          <a:bodyPr/>
          <a:lstStyle>
            <a:lvl1pPr marL="0" indent="0" algn="l" defTabSz="914400" rtl="0" eaLnBrk="1" latinLnBrk="0" hangingPunct="1">
              <a:lnSpc>
                <a:spcPts val="2600"/>
              </a:lnSpc>
              <a:spcBef>
                <a:spcPts val="1000"/>
              </a:spcBef>
              <a:spcAft>
                <a:spcPts val="0"/>
              </a:spcAft>
              <a:buFont typeface="Arial" panose="020B0604020202020204" pitchFamily="34" charset="0"/>
              <a:buNone/>
              <a:defRPr lang="en-US" sz="1800" b="0" kern="1200" dirty="0" smtClean="0">
                <a:solidFill>
                  <a:schemeClr val="tx1"/>
                </a:solidFill>
                <a:latin typeface="+mn-lt"/>
                <a:ea typeface="+mn-ea"/>
                <a:cs typeface="+mn-cs"/>
              </a:defRPr>
            </a:lvl1pPr>
            <a:lvl2pPr marL="0" indent="0" algn="l" defTabSz="914400" rtl="0" eaLnBrk="1" latinLnBrk="0" hangingPunct="1">
              <a:lnSpc>
                <a:spcPts val="2600"/>
              </a:lnSpc>
              <a:spcBef>
                <a:spcPts val="500"/>
              </a:spcBef>
              <a:spcAft>
                <a:spcPts val="0"/>
              </a:spcAft>
              <a:buFont typeface="Arial" panose="020B0604020202020204" pitchFamily="34" charset="0"/>
              <a:buNone/>
              <a:defRPr lang="en-US" sz="1800" b="0" kern="1200" dirty="0" smtClean="0">
                <a:solidFill>
                  <a:schemeClr val="tx1"/>
                </a:solidFill>
                <a:latin typeface="+mn-lt"/>
                <a:ea typeface="+mn-ea"/>
                <a:cs typeface="+mn-cs"/>
              </a:defRPr>
            </a:lvl2pPr>
            <a:lvl3pPr marL="0" indent="0" algn="l" defTabSz="914400" rtl="0" eaLnBrk="1" latinLnBrk="0" hangingPunct="1">
              <a:lnSpc>
                <a:spcPts val="2600"/>
              </a:lnSpc>
              <a:spcBef>
                <a:spcPts val="500"/>
              </a:spcBef>
              <a:spcAft>
                <a:spcPts val="0"/>
              </a:spcAft>
              <a:buFont typeface="Arial" panose="020B0604020202020204" pitchFamily="34" charset="0"/>
              <a:buNone/>
              <a:defRPr lang="en-US" sz="1800" b="0" kern="1200" dirty="0" smtClean="0">
                <a:solidFill>
                  <a:schemeClr val="tx1"/>
                </a:solidFill>
                <a:latin typeface="+mn-lt"/>
                <a:ea typeface="+mn-ea"/>
                <a:cs typeface="+mn-cs"/>
              </a:defRPr>
            </a:lvl3pPr>
            <a:lvl4pPr marL="0" indent="0" algn="l" defTabSz="914400" rtl="0" eaLnBrk="1" latinLnBrk="0" hangingPunct="1">
              <a:lnSpc>
                <a:spcPts val="2600"/>
              </a:lnSpc>
              <a:spcBef>
                <a:spcPts val="500"/>
              </a:spcBef>
              <a:spcAft>
                <a:spcPts val="0"/>
              </a:spcAft>
              <a:buFont typeface="Arial" panose="020B0604020202020204" pitchFamily="34" charset="0"/>
              <a:buNone/>
              <a:defRPr lang="en-US" sz="1800" b="0" kern="1200" dirty="0" smtClean="0">
                <a:solidFill>
                  <a:schemeClr val="tx1"/>
                </a:solidFill>
                <a:latin typeface="+mn-lt"/>
                <a:ea typeface="+mn-ea"/>
                <a:cs typeface="+mn-cs"/>
              </a:defRPr>
            </a:lvl4pPr>
            <a:lvl5pPr marL="0" indent="0" algn="l" defTabSz="914400" rtl="0" eaLnBrk="1" latinLnBrk="0" hangingPunct="1">
              <a:lnSpc>
                <a:spcPts val="2600"/>
              </a:lnSpc>
              <a:spcBef>
                <a:spcPts val="500"/>
              </a:spcBef>
              <a:spcAft>
                <a:spcPts val="0"/>
              </a:spcAft>
              <a:buFont typeface="Arial" panose="020B0604020202020204" pitchFamily="34" charset="0"/>
              <a:buNone/>
              <a:defRPr lang="en-US" sz="1800" b="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ts val="26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Date parameters: February 2022—April 2022</a:t>
            </a:r>
          </a:p>
          <a:p>
            <a:pPr marL="457200" marR="0" lvl="0" indent="-457200" algn="l" defTabSz="914400" rtl="0" eaLnBrk="1" fontAlgn="auto" latinLnBrk="0" hangingPunct="1">
              <a:lnSpc>
                <a:spcPts val="2600"/>
              </a:lnSpc>
              <a:spcBef>
                <a:spcPts val="10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121 question survey sent via email to long-term care facility leaders in Florida.</a:t>
            </a:r>
          </a:p>
          <a:p>
            <a:pPr marL="457200" marR="0" lvl="0" indent="-457200" algn="l" defTabSz="914400" rtl="0" eaLnBrk="1" fontAlgn="auto" latinLnBrk="0" hangingPunct="1">
              <a:lnSpc>
                <a:spcPts val="2600"/>
              </a:lnSpc>
              <a:spcBef>
                <a:spcPts val="1000"/>
              </a:spcBef>
              <a:spcAft>
                <a:spcPts val="0"/>
              </a:spcAft>
              <a:buClrTx/>
              <a:buSzTx/>
              <a:buFont typeface="Courier New" panose="02070309020205020404" pitchFamily="49" charset="0"/>
              <a:buChar char="o"/>
              <a:tabLst/>
              <a:defRPr/>
            </a:pPr>
            <a:r>
              <a:rPr lang="en-US" sz="2400" dirty="0">
                <a:solidFill>
                  <a:srgbClr val="000000"/>
                </a:solidFill>
                <a:latin typeface="Arial" panose="020B0604020202020204"/>
              </a:rPr>
              <a:t>English and Spanish version. </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457200" marR="0" lvl="0" indent="-457200" algn="l" defTabSz="914400" rtl="0" eaLnBrk="1" fontAlgn="auto" latinLnBrk="0" hangingPunct="1">
              <a:lnSpc>
                <a:spcPts val="2600"/>
              </a:lnSpc>
              <a:spcBef>
                <a:spcPts val="10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Promoted during on-site ICAR assessment.</a:t>
            </a:r>
          </a:p>
          <a:p>
            <a:pPr marL="514350" marR="0" lvl="1" algn="l" defTabSz="914400" rtl="0" eaLnBrk="1" fontAlgn="auto" latinLnBrk="0" hangingPunct="1">
              <a:lnSpc>
                <a:spcPts val="2600"/>
              </a:lnSpc>
              <a:spcBef>
                <a:spcPts val="500"/>
              </a:spcBef>
              <a:spcAft>
                <a:spcPts val="0"/>
              </a:spcAft>
              <a:buClrTx/>
              <a:buSzTx/>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lvl="2" indent="-285750">
              <a:buFont typeface="Arial" panose="020B0604020202020204" pitchFamily="34" charset="0"/>
              <a:buChar char="•"/>
            </a:pPr>
            <a:r>
              <a:rPr lang="en-US" sz="2800" dirty="0"/>
              <a:t>Purpose of survey:</a:t>
            </a:r>
          </a:p>
          <a:p>
            <a:pPr marL="742950" lvl="3" indent="-285750">
              <a:buFont typeface="Courier New" panose="02070309020205020404" pitchFamily="49" charset="0"/>
              <a:buChar char="o"/>
            </a:pPr>
            <a:r>
              <a:rPr lang="en-US" sz="2400" dirty="0"/>
              <a:t>knowledge of infection control and prevention practices.</a:t>
            </a:r>
          </a:p>
          <a:p>
            <a:pPr marL="742950" lvl="3" indent="-285750">
              <a:buFont typeface="Courier New" panose="02070309020205020404" pitchFamily="49" charset="0"/>
              <a:buChar char="o"/>
            </a:pPr>
            <a:r>
              <a:rPr lang="en-US" sz="2400" dirty="0"/>
              <a:t>desired educational needs.</a:t>
            </a:r>
          </a:p>
          <a:p>
            <a:pPr marL="742950" lvl="3" indent="-285750">
              <a:buFont typeface="Courier New" panose="02070309020205020404" pitchFamily="49" charset="0"/>
              <a:buChar char="o"/>
            </a:pPr>
            <a:r>
              <a:rPr lang="en-US" sz="2400" dirty="0"/>
              <a:t>referred learning platform. </a:t>
            </a:r>
          </a:p>
        </p:txBody>
      </p:sp>
    </p:spTree>
    <p:extLst>
      <p:ext uri="{BB962C8B-B14F-4D97-AF65-F5344CB8AC3E}">
        <p14:creationId xmlns:p14="http://schemas.microsoft.com/office/powerpoint/2010/main" val="1865441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2A6385-A59C-B917-9CE9-7DFDFE2EDB30}"/>
              </a:ext>
            </a:extLst>
          </p:cNvPr>
          <p:cNvSpPr>
            <a:spLocks noGrp="1"/>
          </p:cNvSpPr>
          <p:nvPr>
            <p:ph type="title"/>
          </p:nvPr>
        </p:nvSpPr>
        <p:spPr/>
        <p:txBody>
          <a:bodyPr>
            <a:normAutofit fontScale="90000"/>
          </a:bodyPr>
          <a:lstStyle/>
          <a:p>
            <a:br>
              <a:rPr lang="en-US" dirty="0"/>
            </a:br>
            <a:r>
              <a:rPr lang="en-US" dirty="0"/>
              <a:t>Respondent Roles by Organization</a:t>
            </a:r>
            <a:br>
              <a:rPr lang="en-US" dirty="0"/>
            </a:br>
            <a:endParaRPr lang="en-US" dirty="0"/>
          </a:p>
        </p:txBody>
      </p:sp>
      <p:pic>
        <p:nvPicPr>
          <p:cNvPr id="6" name="Content Placeholder 5">
            <a:extLst>
              <a:ext uri="{FF2B5EF4-FFF2-40B4-BE49-F238E27FC236}">
                <a16:creationId xmlns:a16="http://schemas.microsoft.com/office/drawing/2014/main" id="{E3B199EE-5614-6CE0-128B-3485274668D5}"/>
              </a:ext>
            </a:extLst>
          </p:cNvPr>
          <p:cNvPicPr>
            <a:picLocks noGrp="1" noChangeAspect="1"/>
          </p:cNvPicPr>
          <p:nvPr>
            <p:ph idx="1"/>
          </p:nvPr>
        </p:nvPicPr>
        <p:blipFill>
          <a:blip r:embed="rId2"/>
          <a:stretch>
            <a:fillRect/>
          </a:stretch>
        </p:blipFill>
        <p:spPr>
          <a:xfrm>
            <a:off x="680321" y="1317999"/>
            <a:ext cx="7558071" cy="444769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77F0B4D0-F28B-BBA3-3CD5-0600E6030C00}"/>
              </a:ext>
            </a:extLst>
          </p:cNvPr>
          <p:cNvSpPr txBox="1"/>
          <p:nvPr/>
        </p:nvSpPr>
        <p:spPr>
          <a:xfrm>
            <a:off x="907482" y="5765694"/>
            <a:ext cx="1320800" cy="369332"/>
          </a:xfrm>
          <a:prstGeom prst="rect">
            <a:avLst/>
          </a:prstGeom>
          <a:noFill/>
        </p:spPr>
        <p:txBody>
          <a:bodyPr wrap="square" rtlCol="0">
            <a:spAutoFit/>
          </a:bodyPr>
          <a:lstStyle/>
          <a:p>
            <a:pPr algn="l"/>
            <a:r>
              <a:rPr lang="en-US" b="1" dirty="0">
                <a:solidFill>
                  <a:srgbClr val="336998"/>
                </a:solidFill>
                <a:latin typeface="Arial Nova" panose="020B0504020202020204" pitchFamily="34" charset="0"/>
              </a:rPr>
              <a:t>2022 LNA</a:t>
            </a:r>
          </a:p>
        </p:txBody>
      </p:sp>
    </p:spTree>
    <p:extLst>
      <p:ext uri="{BB962C8B-B14F-4D97-AF65-F5344CB8AC3E}">
        <p14:creationId xmlns:p14="http://schemas.microsoft.com/office/powerpoint/2010/main" val="1773031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2A6385-A59C-B917-9CE9-7DFDFE2EDB30}"/>
              </a:ext>
            </a:extLst>
          </p:cNvPr>
          <p:cNvSpPr>
            <a:spLocks noGrp="1"/>
          </p:cNvSpPr>
          <p:nvPr>
            <p:ph type="title"/>
          </p:nvPr>
        </p:nvSpPr>
        <p:spPr/>
        <p:txBody>
          <a:bodyPr>
            <a:normAutofit fontScale="90000"/>
          </a:bodyPr>
          <a:lstStyle/>
          <a:p>
            <a:br>
              <a:rPr lang="en-US" dirty="0"/>
            </a:br>
            <a:br>
              <a:rPr lang="en-US" dirty="0"/>
            </a:br>
            <a:r>
              <a:rPr lang="en-US" dirty="0"/>
              <a:t>Most Requested Education Topics</a:t>
            </a:r>
            <a:br>
              <a:rPr lang="en-US" dirty="0"/>
            </a:br>
            <a:br>
              <a:rPr lang="en-US" dirty="0"/>
            </a:br>
            <a:endParaRPr lang="en-US" dirty="0"/>
          </a:p>
        </p:txBody>
      </p:sp>
      <p:sp>
        <p:nvSpPr>
          <p:cNvPr id="7" name="TextBox 6">
            <a:extLst>
              <a:ext uri="{FF2B5EF4-FFF2-40B4-BE49-F238E27FC236}">
                <a16:creationId xmlns:a16="http://schemas.microsoft.com/office/drawing/2014/main" id="{77F0B4D0-F28B-BBA3-3CD5-0600E6030C00}"/>
              </a:ext>
            </a:extLst>
          </p:cNvPr>
          <p:cNvSpPr txBox="1"/>
          <p:nvPr/>
        </p:nvSpPr>
        <p:spPr>
          <a:xfrm>
            <a:off x="1004197" y="5774928"/>
            <a:ext cx="1320800" cy="369332"/>
          </a:xfrm>
          <a:prstGeom prst="rect">
            <a:avLst/>
          </a:prstGeom>
          <a:noFill/>
        </p:spPr>
        <p:txBody>
          <a:bodyPr wrap="square" rtlCol="0">
            <a:spAutoFit/>
          </a:bodyPr>
          <a:lstStyle/>
          <a:p>
            <a:pPr algn="l"/>
            <a:r>
              <a:rPr lang="en-US" b="1" dirty="0">
                <a:solidFill>
                  <a:srgbClr val="336998"/>
                </a:solidFill>
                <a:latin typeface="Arial Nova" panose="020B0504020202020204" pitchFamily="34" charset="0"/>
              </a:rPr>
              <a:t>2022 LNA</a:t>
            </a:r>
          </a:p>
        </p:txBody>
      </p:sp>
      <p:pic>
        <p:nvPicPr>
          <p:cNvPr id="9" name="Content Placeholder 8">
            <a:extLst>
              <a:ext uri="{FF2B5EF4-FFF2-40B4-BE49-F238E27FC236}">
                <a16:creationId xmlns:a16="http://schemas.microsoft.com/office/drawing/2014/main" id="{247FB541-82CC-C38C-06EF-EBE38E5E81CC}"/>
              </a:ext>
            </a:extLst>
          </p:cNvPr>
          <p:cNvPicPr>
            <a:picLocks noGrp="1" noChangeAspect="1"/>
          </p:cNvPicPr>
          <p:nvPr>
            <p:ph idx="1"/>
          </p:nvPr>
        </p:nvPicPr>
        <p:blipFill>
          <a:blip r:embed="rId2"/>
          <a:stretch>
            <a:fillRect/>
          </a:stretch>
        </p:blipFill>
        <p:spPr>
          <a:xfrm>
            <a:off x="680321" y="1151792"/>
            <a:ext cx="7775782" cy="4905059"/>
          </a:xfrm>
          <a:prstGeom prst="rect">
            <a:avLst/>
          </a:prstGeom>
        </p:spPr>
      </p:pic>
    </p:spTree>
    <p:extLst>
      <p:ext uri="{BB962C8B-B14F-4D97-AF65-F5344CB8AC3E}">
        <p14:creationId xmlns:p14="http://schemas.microsoft.com/office/powerpoint/2010/main" val="804708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94EBD42-C2F0-5AD1-7294-84ECD29DE70A}"/>
              </a:ext>
            </a:extLst>
          </p:cNvPr>
          <p:cNvSpPr>
            <a:spLocks noGrp="1"/>
          </p:cNvSpPr>
          <p:nvPr>
            <p:ph idx="1"/>
          </p:nvPr>
        </p:nvSpPr>
        <p:spPr>
          <a:xfrm>
            <a:off x="587142" y="1655659"/>
            <a:ext cx="10981404" cy="4280530"/>
          </a:xfrm>
        </p:spPr>
        <p:txBody>
          <a:bodyPr vert="horz" lIns="91440" tIns="45720" rIns="91440" bIns="45720" rtlCol="0" anchor="t">
            <a:normAutofit/>
          </a:bodyPr>
          <a:lstStyle/>
          <a:p>
            <a:r>
              <a:rPr lang="en-US" dirty="0"/>
              <a:t>Jacqueline Whitaker, RN, MS, CPHQ, CPHRM, CIC, FAPIC </a:t>
            </a:r>
          </a:p>
          <a:p>
            <a:r>
              <a:rPr lang="en-US" dirty="0"/>
              <a:t>Educator Team Lead </a:t>
            </a:r>
          </a:p>
          <a:p>
            <a:r>
              <a:rPr lang="en-US" dirty="0"/>
              <a:t>Florida Department of Health </a:t>
            </a:r>
          </a:p>
          <a:p>
            <a:r>
              <a:rPr lang="en-US" dirty="0"/>
              <a:t>Health Care-Associated </a:t>
            </a:r>
          </a:p>
          <a:p>
            <a:r>
              <a:rPr lang="en-US" dirty="0"/>
              <a:t>      Infection Prevention Program </a:t>
            </a:r>
            <a:endParaRPr lang="en-US" dirty="0">
              <a:cs typeface="Arial"/>
            </a:endParaRPr>
          </a:p>
        </p:txBody>
      </p:sp>
      <p:sp>
        <p:nvSpPr>
          <p:cNvPr id="7" name="Title 2">
            <a:extLst>
              <a:ext uri="{FF2B5EF4-FFF2-40B4-BE49-F238E27FC236}">
                <a16:creationId xmlns:a16="http://schemas.microsoft.com/office/drawing/2014/main" id="{0AED8A04-B3FA-414C-87FE-F48211075AAD}"/>
              </a:ext>
            </a:extLst>
          </p:cNvPr>
          <p:cNvSpPr>
            <a:spLocks noGrp="1"/>
          </p:cNvSpPr>
          <p:nvPr>
            <p:ph type="title"/>
          </p:nvPr>
        </p:nvSpPr>
        <p:spPr>
          <a:xfrm>
            <a:off x="680320" y="237061"/>
            <a:ext cx="11206879" cy="1080938"/>
          </a:xfrm>
        </p:spPr>
        <p:txBody>
          <a:bodyPr>
            <a:noAutofit/>
          </a:bodyPr>
          <a:lstStyle/>
          <a:p>
            <a:r>
              <a:rPr lang="en-US" b="1" dirty="0">
                <a:latin typeface="Arial Black"/>
              </a:rPr>
              <a:t>Presenter</a:t>
            </a:r>
          </a:p>
        </p:txBody>
      </p:sp>
      <p:pic>
        <p:nvPicPr>
          <p:cNvPr id="6" name="Picture 5">
            <a:extLst>
              <a:ext uri="{FF2B5EF4-FFF2-40B4-BE49-F238E27FC236}">
                <a16:creationId xmlns:a16="http://schemas.microsoft.com/office/drawing/2014/main" id="{09B8B27B-F7E7-EB6D-7D3A-53018D1B45BF}"/>
              </a:ext>
            </a:extLst>
          </p:cNvPr>
          <p:cNvPicPr>
            <a:picLocks noChangeAspect="1"/>
          </p:cNvPicPr>
          <p:nvPr/>
        </p:nvPicPr>
        <p:blipFill>
          <a:blip r:embed="rId3"/>
          <a:stretch>
            <a:fillRect/>
          </a:stretch>
        </p:blipFill>
        <p:spPr>
          <a:xfrm>
            <a:off x="7333346" y="2584196"/>
            <a:ext cx="3705225" cy="3219450"/>
          </a:xfrm>
          <a:prstGeom prst="rect">
            <a:avLst/>
          </a:prstGeom>
        </p:spPr>
      </p:pic>
    </p:spTree>
    <p:extLst>
      <p:ext uri="{BB962C8B-B14F-4D97-AF65-F5344CB8AC3E}">
        <p14:creationId xmlns:p14="http://schemas.microsoft.com/office/powerpoint/2010/main" val="3107003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2A6385-A59C-B917-9CE9-7DFDFE2EDB30}"/>
              </a:ext>
            </a:extLst>
          </p:cNvPr>
          <p:cNvSpPr>
            <a:spLocks noGrp="1"/>
          </p:cNvSpPr>
          <p:nvPr>
            <p:ph type="title"/>
          </p:nvPr>
        </p:nvSpPr>
        <p:spPr/>
        <p:txBody>
          <a:bodyPr>
            <a:normAutofit fontScale="90000"/>
          </a:bodyPr>
          <a:lstStyle/>
          <a:p>
            <a:br>
              <a:rPr lang="en-US" dirty="0"/>
            </a:br>
            <a:br>
              <a:rPr lang="en-US" dirty="0"/>
            </a:br>
            <a:br>
              <a:rPr lang="en-US" dirty="0"/>
            </a:br>
            <a:r>
              <a:rPr lang="en-US" dirty="0"/>
              <a:t>Education Topics by Participant Role</a:t>
            </a:r>
            <a:br>
              <a:rPr lang="en-US" dirty="0"/>
            </a:br>
            <a:br>
              <a:rPr lang="en-US" dirty="0"/>
            </a:br>
            <a:br>
              <a:rPr lang="en-US" dirty="0"/>
            </a:br>
            <a:endParaRPr lang="en-US" dirty="0"/>
          </a:p>
        </p:txBody>
      </p:sp>
      <p:sp>
        <p:nvSpPr>
          <p:cNvPr id="7" name="TextBox 6">
            <a:extLst>
              <a:ext uri="{FF2B5EF4-FFF2-40B4-BE49-F238E27FC236}">
                <a16:creationId xmlns:a16="http://schemas.microsoft.com/office/drawing/2014/main" id="{77F0B4D0-F28B-BBA3-3CD5-0600E6030C00}"/>
              </a:ext>
            </a:extLst>
          </p:cNvPr>
          <p:cNvSpPr txBox="1"/>
          <p:nvPr/>
        </p:nvSpPr>
        <p:spPr>
          <a:xfrm>
            <a:off x="1098392" y="5767620"/>
            <a:ext cx="1375796" cy="369332"/>
          </a:xfrm>
          <a:prstGeom prst="rect">
            <a:avLst/>
          </a:prstGeom>
          <a:noFill/>
        </p:spPr>
        <p:txBody>
          <a:bodyPr wrap="square" rtlCol="0">
            <a:spAutoFit/>
          </a:bodyPr>
          <a:lstStyle/>
          <a:p>
            <a:pPr algn="l"/>
            <a:r>
              <a:rPr lang="en-US" b="1" dirty="0">
                <a:solidFill>
                  <a:srgbClr val="336998"/>
                </a:solidFill>
                <a:latin typeface="Arial Nova" panose="020B0504020202020204" pitchFamily="34" charset="0"/>
              </a:rPr>
              <a:t>2022 LNA</a:t>
            </a:r>
          </a:p>
        </p:txBody>
      </p:sp>
      <p:pic>
        <p:nvPicPr>
          <p:cNvPr id="5" name="Picture 3">
            <a:extLst>
              <a:ext uri="{FF2B5EF4-FFF2-40B4-BE49-F238E27FC236}">
                <a16:creationId xmlns:a16="http://schemas.microsoft.com/office/drawing/2014/main" id="{479DF85A-229F-DEF8-94B4-3EFB99BE50DB}"/>
              </a:ext>
            </a:extLst>
          </p:cNvPr>
          <p:cNvPicPr>
            <a:picLocks noChangeAspect="1"/>
          </p:cNvPicPr>
          <p:nvPr/>
        </p:nvPicPr>
        <p:blipFill>
          <a:blip r:embed="rId2"/>
          <a:stretch>
            <a:fillRect/>
          </a:stretch>
        </p:blipFill>
        <p:spPr>
          <a:xfrm>
            <a:off x="829791" y="1317999"/>
            <a:ext cx="8469256" cy="44496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64682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4C5015-D666-4152-F37F-059FF648693D}"/>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4DE734BE-BB58-9DD0-7C40-84B5DD310EA6}"/>
              </a:ext>
            </a:extLst>
          </p:cNvPr>
          <p:cNvSpPr>
            <a:spLocks noGrp="1"/>
          </p:cNvSpPr>
          <p:nvPr>
            <p:ph type="title"/>
          </p:nvPr>
        </p:nvSpPr>
        <p:spPr/>
        <p:txBody>
          <a:bodyPr>
            <a:normAutofit/>
          </a:bodyPr>
          <a:lstStyle/>
          <a:p>
            <a:r>
              <a:rPr lang="en-US" sz="3200" dirty="0"/>
              <a:t>Infection Control Assessment and Response (ICAR) </a:t>
            </a:r>
          </a:p>
        </p:txBody>
      </p:sp>
    </p:spTree>
    <p:extLst>
      <p:ext uri="{BB962C8B-B14F-4D97-AF65-F5344CB8AC3E}">
        <p14:creationId xmlns:p14="http://schemas.microsoft.com/office/powerpoint/2010/main" val="203325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1C55C6-17FC-69E8-F7D7-61BFBD65E22C}"/>
              </a:ext>
            </a:extLst>
          </p:cNvPr>
          <p:cNvSpPr>
            <a:spLocks noGrp="1"/>
          </p:cNvSpPr>
          <p:nvPr>
            <p:ph type="title"/>
          </p:nvPr>
        </p:nvSpPr>
        <p:spPr>
          <a:xfrm>
            <a:off x="680321" y="182881"/>
            <a:ext cx="10888224" cy="1262152"/>
          </a:xfrm>
        </p:spPr>
        <p:txBody>
          <a:bodyPr>
            <a:noAutofit/>
          </a:bodyPr>
          <a:lstStyle/>
          <a:p>
            <a:r>
              <a:rPr lang="en-US" sz="2800" b="1" dirty="0">
                <a:cs typeface="Arial"/>
              </a:rPr>
              <a:t>Infection Control Assessment and Responses (ICARs) Conducted by Region in Congregate Settings </a:t>
            </a:r>
            <a:br>
              <a:rPr lang="en-US" sz="2800" b="1" dirty="0">
                <a:cs typeface="Arial"/>
              </a:rPr>
            </a:br>
            <a:r>
              <a:rPr lang="en-US" sz="2800" b="1" dirty="0">
                <a:cs typeface="Arial"/>
              </a:rPr>
              <a:t>April 2020 - December 2020</a:t>
            </a:r>
          </a:p>
        </p:txBody>
      </p:sp>
      <p:sp>
        <p:nvSpPr>
          <p:cNvPr id="6" name="TextBox 5">
            <a:extLst>
              <a:ext uri="{FF2B5EF4-FFF2-40B4-BE49-F238E27FC236}">
                <a16:creationId xmlns:a16="http://schemas.microsoft.com/office/drawing/2014/main" id="{13758308-2DDB-5F79-27A3-40164FA92D94}"/>
              </a:ext>
            </a:extLst>
          </p:cNvPr>
          <p:cNvSpPr txBox="1"/>
          <p:nvPr/>
        </p:nvSpPr>
        <p:spPr>
          <a:xfrm>
            <a:off x="514068" y="1470993"/>
            <a:ext cx="6465455"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Total completed: 282</a:t>
            </a:r>
          </a:p>
        </p:txBody>
      </p:sp>
      <p:pic>
        <p:nvPicPr>
          <p:cNvPr id="1026" name="Picture 2">
            <a:extLst>
              <a:ext uri="{FF2B5EF4-FFF2-40B4-BE49-F238E27FC236}">
                <a16:creationId xmlns:a16="http://schemas.microsoft.com/office/drawing/2014/main" id="{07E29B0A-DE51-488E-B062-A69DBED8FC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29" y="1753082"/>
            <a:ext cx="11174369" cy="4243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055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1C55C6-17FC-69E8-F7D7-61BFBD65E22C}"/>
              </a:ext>
            </a:extLst>
          </p:cNvPr>
          <p:cNvSpPr>
            <a:spLocks noGrp="1"/>
          </p:cNvSpPr>
          <p:nvPr>
            <p:ph type="title"/>
          </p:nvPr>
        </p:nvSpPr>
        <p:spPr/>
        <p:txBody>
          <a:bodyPr>
            <a:normAutofit/>
          </a:bodyPr>
          <a:lstStyle/>
          <a:p>
            <a:r>
              <a:rPr lang="en-US" sz="2800" b="1" dirty="0">
                <a:cs typeface="Arial"/>
              </a:rPr>
              <a:t>ICARs Conducted by Region in Congregate Settings </a:t>
            </a:r>
            <a:br>
              <a:rPr lang="en-US" sz="2800" b="1" dirty="0">
                <a:cs typeface="Arial"/>
              </a:rPr>
            </a:br>
            <a:r>
              <a:rPr lang="en-US" sz="2800" b="1" dirty="0">
                <a:cs typeface="Arial"/>
              </a:rPr>
              <a:t>January 2021 - December 2021</a:t>
            </a:r>
            <a:endParaRPr lang="en-US" sz="2800" dirty="0"/>
          </a:p>
        </p:txBody>
      </p:sp>
      <p:pic>
        <p:nvPicPr>
          <p:cNvPr id="5" name="Picture 4">
            <a:extLst>
              <a:ext uri="{FF2B5EF4-FFF2-40B4-BE49-F238E27FC236}">
                <a16:creationId xmlns:a16="http://schemas.microsoft.com/office/drawing/2014/main" id="{B210C245-3EA4-304D-2F17-CBBECFAD9AAD}"/>
              </a:ext>
            </a:extLst>
          </p:cNvPr>
          <p:cNvPicPr>
            <a:picLocks noChangeAspect="1"/>
          </p:cNvPicPr>
          <p:nvPr/>
        </p:nvPicPr>
        <p:blipFill>
          <a:blip r:embed="rId3"/>
          <a:stretch>
            <a:fillRect/>
          </a:stretch>
        </p:blipFill>
        <p:spPr>
          <a:xfrm>
            <a:off x="613896" y="1453937"/>
            <a:ext cx="10676349" cy="4821489"/>
          </a:xfrm>
          <a:prstGeom prst="rect">
            <a:avLst/>
          </a:prstGeom>
        </p:spPr>
      </p:pic>
    </p:spTree>
    <p:extLst>
      <p:ext uri="{BB962C8B-B14F-4D97-AF65-F5344CB8AC3E}">
        <p14:creationId xmlns:p14="http://schemas.microsoft.com/office/powerpoint/2010/main" val="1785506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1C55C6-17FC-69E8-F7D7-61BFBD65E22C}"/>
              </a:ext>
            </a:extLst>
          </p:cNvPr>
          <p:cNvSpPr>
            <a:spLocks noGrp="1"/>
          </p:cNvSpPr>
          <p:nvPr>
            <p:ph type="title"/>
          </p:nvPr>
        </p:nvSpPr>
        <p:spPr>
          <a:xfrm>
            <a:off x="680321" y="237060"/>
            <a:ext cx="10888224" cy="1668741"/>
          </a:xfrm>
        </p:spPr>
        <p:txBody>
          <a:bodyPr/>
          <a:lstStyle/>
          <a:p>
            <a:r>
              <a:rPr lang="en-US" sz="2800" b="1" dirty="0">
                <a:cs typeface="Arial"/>
              </a:rPr>
              <a:t>ICARs Conducted by Region in Congregate Settings </a:t>
            </a:r>
            <a:br>
              <a:rPr lang="en-US" sz="2800" b="1" dirty="0">
                <a:cs typeface="Arial"/>
              </a:rPr>
            </a:br>
            <a:r>
              <a:rPr lang="en-US" sz="2800" b="1" dirty="0">
                <a:cs typeface="Arial"/>
              </a:rPr>
              <a:t>January 2022 - December 2022</a:t>
            </a:r>
            <a:endParaRPr lang="en-US" sz="2800" dirty="0"/>
          </a:p>
          <a:p>
            <a:endParaRPr lang="en-US" dirty="0"/>
          </a:p>
        </p:txBody>
      </p:sp>
      <p:pic>
        <p:nvPicPr>
          <p:cNvPr id="4" name="Picture 3">
            <a:extLst>
              <a:ext uri="{FF2B5EF4-FFF2-40B4-BE49-F238E27FC236}">
                <a16:creationId xmlns:a16="http://schemas.microsoft.com/office/drawing/2014/main" id="{ECFF6931-020F-7CFB-7092-E819BEC7DC4A}"/>
              </a:ext>
            </a:extLst>
          </p:cNvPr>
          <p:cNvPicPr>
            <a:picLocks noChangeAspect="1"/>
          </p:cNvPicPr>
          <p:nvPr/>
        </p:nvPicPr>
        <p:blipFill>
          <a:blip r:embed="rId3"/>
          <a:stretch>
            <a:fillRect/>
          </a:stretch>
        </p:blipFill>
        <p:spPr>
          <a:xfrm>
            <a:off x="1255899" y="1335372"/>
            <a:ext cx="9883035" cy="4967825"/>
          </a:xfrm>
          <a:prstGeom prst="rect">
            <a:avLst/>
          </a:prstGeom>
        </p:spPr>
      </p:pic>
    </p:spTree>
    <p:extLst>
      <p:ext uri="{BB962C8B-B14F-4D97-AF65-F5344CB8AC3E}">
        <p14:creationId xmlns:p14="http://schemas.microsoft.com/office/powerpoint/2010/main" val="2961461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DB4F90-6D87-45D4-D122-A86172C3E71C}"/>
              </a:ext>
            </a:extLst>
          </p:cNvPr>
          <p:cNvSpPr>
            <a:spLocks noGrp="1"/>
          </p:cNvSpPr>
          <p:nvPr>
            <p:ph idx="1"/>
          </p:nvPr>
        </p:nvSpPr>
        <p:spPr>
          <a:xfrm>
            <a:off x="651888" y="1479813"/>
            <a:ext cx="10888224" cy="4280530"/>
          </a:xfrm>
        </p:spPr>
        <p:txBody>
          <a:bodyPr vert="horz" lIns="91440" tIns="45720" rIns="91440" bIns="45720" rtlCol="0" anchor="t">
            <a:normAutofit/>
          </a:bodyPr>
          <a:lstStyle/>
          <a:p>
            <a:pPr marL="457200" indent="-457200">
              <a:buFont typeface="Arial,Sans-Serif"/>
              <a:buChar char="•"/>
            </a:pPr>
            <a:r>
              <a:rPr lang="en-US" dirty="0">
                <a:latin typeface="Arial"/>
                <a:cs typeface="Arial"/>
              </a:rPr>
              <a:t>Analysis conducted during the time of the Omicron surge.</a:t>
            </a:r>
            <a:endParaRPr lang="en-US" dirty="0">
              <a:latin typeface="Arial" panose="020B0604020202020204" pitchFamily="34" charset="0"/>
              <a:cs typeface="Arial" panose="020B0604020202020204" pitchFamily="34" charset="0"/>
            </a:endParaRPr>
          </a:p>
          <a:p>
            <a:pPr marL="914400" lvl="1" indent="-457200">
              <a:buFont typeface="Courier New" panose="02070309020205020404" pitchFamily="49" charset="0"/>
              <a:buChar char="o"/>
            </a:pPr>
            <a:r>
              <a:rPr lang="en-US" sz="2800" dirty="0">
                <a:latin typeface="Arial"/>
                <a:cs typeface="Arial"/>
              </a:rPr>
              <a:t>April 4, 2021 - March 11, 2022.</a:t>
            </a:r>
            <a:endParaRPr lang="en-US" sz="2800" dirty="0">
              <a:latin typeface="Arial" panose="020B0604020202020204" pitchFamily="34" charset="0"/>
              <a:cs typeface="Arial" panose="020B0604020202020204" pitchFamily="34" charset="0"/>
            </a:endParaRPr>
          </a:p>
          <a:p>
            <a:pPr lvl="1"/>
            <a:endParaRPr lang="en-US" sz="2800" dirty="0">
              <a:latin typeface="Arial" panose="020B0604020202020204" pitchFamily="34" charset="0"/>
              <a:cs typeface="Arial" panose="020B0604020202020204" pitchFamily="34" charset="0"/>
            </a:endParaRPr>
          </a:p>
          <a:p>
            <a:pPr marL="457200" indent="-457200">
              <a:buFont typeface="Arial,Sans-Serif"/>
              <a:buChar char="•"/>
            </a:pPr>
            <a:r>
              <a:rPr lang="en-US" dirty="0">
                <a:latin typeface="Arial"/>
                <a:cs typeface="Arial"/>
              </a:rPr>
              <a:t>Sample included over 2,700 ICARs.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457200" indent="-457200">
              <a:buFont typeface="Arial,Sans-Serif"/>
              <a:buChar char="•"/>
            </a:pPr>
            <a:r>
              <a:rPr lang="en-US" dirty="0">
                <a:latin typeface="Arial" panose="020B0604020202020204" pitchFamily="34" charset="0"/>
                <a:cs typeface="Arial" panose="020B0604020202020204" pitchFamily="34" charset="0"/>
              </a:rPr>
              <a:t>Results showed:</a:t>
            </a:r>
          </a:p>
          <a:p>
            <a:pPr marL="914400" lvl="1" indent="-457200">
              <a:buFont typeface="Courier New" panose="02070309020205020404" pitchFamily="49" charset="0"/>
              <a:buChar char="o"/>
            </a:pPr>
            <a:r>
              <a:rPr lang="en-US" sz="2800" dirty="0">
                <a:latin typeface="Arial"/>
                <a:cs typeface="Arial"/>
              </a:rPr>
              <a:t>Facilities who received ICARs had approximately 15% (RR 0.85, CI 0.79-0.9, p &lt; 0.0001) lower resident case counts in subsequent outbreaks versus the control group.</a:t>
            </a:r>
            <a:endParaRPr lang="en-US" sz="2800" dirty="0">
              <a:latin typeface="Arial" panose="020B0604020202020204" pitchFamily="34" charset="0"/>
              <a:cs typeface="Arial" panose="020B0604020202020204" pitchFamily="34" charset="0"/>
            </a:endParaRPr>
          </a:p>
          <a:p>
            <a:pPr marL="914400" lvl="1" indent="-457200">
              <a:buFont typeface="Arial,Sans-Serif"/>
              <a:buChar char="•"/>
            </a:pPr>
            <a:endParaRPr lang="en-US" sz="2800" dirty="0">
              <a:latin typeface="Calibri"/>
              <a:cs typeface="Calibri"/>
            </a:endParaRPr>
          </a:p>
          <a:p>
            <a:pPr marL="914400" lvl="1" indent="-457200">
              <a:buFont typeface="Arial,Sans-Serif"/>
              <a:buChar char="•"/>
            </a:pPr>
            <a:endParaRPr lang="en-US" sz="2800" dirty="0">
              <a:cs typeface="Arial"/>
            </a:endParaRPr>
          </a:p>
          <a:p>
            <a:endParaRPr lang="en-US" dirty="0">
              <a:cs typeface="Arial"/>
            </a:endParaRPr>
          </a:p>
        </p:txBody>
      </p:sp>
      <p:sp>
        <p:nvSpPr>
          <p:cNvPr id="3" name="Title 2">
            <a:extLst>
              <a:ext uri="{FF2B5EF4-FFF2-40B4-BE49-F238E27FC236}">
                <a16:creationId xmlns:a16="http://schemas.microsoft.com/office/drawing/2014/main" id="{37D014F6-AC57-D7DF-04CD-5A29E9F3CC1C}"/>
              </a:ext>
            </a:extLst>
          </p:cNvPr>
          <p:cNvSpPr>
            <a:spLocks noGrp="1"/>
          </p:cNvSpPr>
          <p:nvPr>
            <p:ph type="title"/>
          </p:nvPr>
        </p:nvSpPr>
        <p:spPr>
          <a:xfrm>
            <a:off x="654046" y="237061"/>
            <a:ext cx="11991809" cy="1080938"/>
          </a:xfrm>
        </p:spPr>
        <p:txBody>
          <a:bodyPr>
            <a:noAutofit/>
          </a:bodyPr>
          <a:lstStyle/>
          <a:p>
            <a:r>
              <a:rPr lang="en-US" dirty="0">
                <a:latin typeface="Arial Black"/>
              </a:rPr>
              <a:t>Outbreak Response ICAR Outcomes</a:t>
            </a:r>
            <a:endParaRPr lang="en-US" dirty="0"/>
          </a:p>
        </p:txBody>
      </p:sp>
    </p:spTree>
    <p:extLst>
      <p:ext uri="{BB962C8B-B14F-4D97-AF65-F5344CB8AC3E}">
        <p14:creationId xmlns:p14="http://schemas.microsoft.com/office/powerpoint/2010/main" val="11794089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FE0522-9CA8-AE1A-B69E-76DDFA6B5145}"/>
              </a:ext>
            </a:extLst>
          </p:cNvPr>
          <p:cNvSpPr>
            <a:spLocks noGrp="1"/>
          </p:cNvSpPr>
          <p:nvPr>
            <p:ph idx="1"/>
          </p:nvPr>
        </p:nvSpPr>
        <p:spPr/>
        <p:txBody>
          <a:bodyPr vert="horz" lIns="91440" tIns="45720" rIns="91440" bIns="45720" rtlCol="0" anchor="t">
            <a:normAutofit/>
          </a:bodyPr>
          <a:lstStyle/>
          <a:p>
            <a:pPr marL="457200" indent="-457200">
              <a:buFont typeface="Arial,Sans-Serif"/>
              <a:buChar char="•"/>
            </a:pPr>
            <a:r>
              <a:rPr lang="en-US" dirty="0">
                <a:cs typeface="Arial"/>
              </a:rPr>
              <a:t>In 2023, 162 ICARs were reviewed.</a:t>
            </a:r>
          </a:p>
          <a:p>
            <a:endParaRPr lang="en-US" dirty="0">
              <a:cs typeface="Arial"/>
            </a:endParaRPr>
          </a:p>
          <a:p>
            <a:pPr marL="914400" lvl="1" indent="-457200">
              <a:buFont typeface="Arial,Sans-Serif"/>
              <a:buChar char="•"/>
            </a:pPr>
            <a:r>
              <a:rPr lang="en-US" sz="2800" dirty="0">
                <a:cs typeface="Arial"/>
              </a:rPr>
              <a:t>Most common recommendations per module.</a:t>
            </a:r>
          </a:p>
          <a:p>
            <a:pPr marL="1200150" lvl="2" indent="-285750">
              <a:buFont typeface="Courier New" panose="02070309020205020404" pitchFamily="49" charset="0"/>
              <a:buChar char="o"/>
            </a:pPr>
            <a:r>
              <a:rPr lang="en-US" sz="2800" dirty="0">
                <a:cs typeface="Arial"/>
              </a:rPr>
              <a:t>Module 2 – Hand Hygiene.</a:t>
            </a:r>
          </a:p>
          <a:p>
            <a:pPr lvl="2"/>
            <a:endParaRPr lang="en-US" sz="2800" dirty="0">
              <a:cs typeface="Arial"/>
            </a:endParaRPr>
          </a:p>
          <a:p>
            <a:pPr marL="914400" lvl="1" indent="-457200">
              <a:buFont typeface="Arial"/>
              <a:buChar char="•"/>
            </a:pPr>
            <a:r>
              <a:rPr lang="en-US" sz="2800" dirty="0">
                <a:cs typeface="Arial"/>
              </a:rPr>
              <a:t>Least common recommendations per module.</a:t>
            </a:r>
          </a:p>
          <a:p>
            <a:pPr marL="1200150" lvl="2" indent="-285750">
              <a:buFont typeface="Courier New" panose="02070309020205020404" pitchFamily="49" charset="0"/>
              <a:buChar char="o"/>
            </a:pPr>
            <a:r>
              <a:rPr lang="en-US" sz="2800" dirty="0">
                <a:cs typeface="Arial"/>
              </a:rPr>
              <a:t>Module 1 – Training, Audits, and Feedback.</a:t>
            </a:r>
          </a:p>
          <a:p>
            <a:pPr lvl="2"/>
            <a:endParaRPr lang="en-US" sz="1800" dirty="0">
              <a:cs typeface="Arial"/>
            </a:endParaRPr>
          </a:p>
        </p:txBody>
      </p:sp>
      <p:sp>
        <p:nvSpPr>
          <p:cNvPr id="3" name="Title 2">
            <a:extLst>
              <a:ext uri="{FF2B5EF4-FFF2-40B4-BE49-F238E27FC236}">
                <a16:creationId xmlns:a16="http://schemas.microsoft.com/office/drawing/2014/main" id="{72AC40AF-CC7E-8E49-D447-0E04E1B30175}"/>
              </a:ext>
            </a:extLst>
          </p:cNvPr>
          <p:cNvSpPr>
            <a:spLocks noGrp="1"/>
          </p:cNvSpPr>
          <p:nvPr>
            <p:ph type="title"/>
          </p:nvPr>
        </p:nvSpPr>
        <p:spPr/>
        <p:txBody>
          <a:bodyPr>
            <a:normAutofit/>
          </a:bodyPr>
          <a:lstStyle/>
          <a:p>
            <a:r>
              <a:rPr lang="en-US" sz="2800" dirty="0">
                <a:latin typeface="Arial Black"/>
              </a:rPr>
              <a:t>Outbreak Response ICAR Outcomes, Continued.</a:t>
            </a:r>
            <a:endParaRPr lang="en-US" sz="2800" dirty="0"/>
          </a:p>
        </p:txBody>
      </p:sp>
    </p:spTree>
    <p:extLst>
      <p:ext uri="{BB962C8B-B14F-4D97-AF65-F5344CB8AC3E}">
        <p14:creationId xmlns:p14="http://schemas.microsoft.com/office/powerpoint/2010/main" val="24529580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2A6385-A59C-B917-9CE9-7DFDFE2EDB30}"/>
              </a:ext>
            </a:extLst>
          </p:cNvPr>
          <p:cNvSpPr>
            <a:spLocks noGrp="1"/>
          </p:cNvSpPr>
          <p:nvPr>
            <p:ph type="title"/>
          </p:nvPr>
        </p:nvSpPr>
        <p:spPr/>
        <p:txBody>
          <a:bodyPr>
            <a:normAutofit fontScale="90000"/>
          </a:bodyPr>
          <a:lstStyle/>
          <a:p>
            <a:br>
              <a:rPr lang="en-US" dirty="0"/>
            </a:br>
            <a:br>
              <a:rPr lang="en-US" dirty="0"/>
            </a:br>
            <a:br>
              <a:rPr lang="en-US" dirty="0"/>
            </a:br>
            <a:r>
              <a:rPr lang="en-US" dirty="0"/>
              <a:t>Prioritizing Future Education in LTC</a:t>
            </a:r>
            <a:br>
              <a:rPr lang="en-US" dirty="0"/>
            </a:br>
            <a:br>
              <a:rPr lang="en-US" dirty="0"/>
            </a:br>
            <a:br>
              <a:rPr lang="en-US" dirty="0"/>
            </a:br>
            <a:endParaRPr lang="en-US" dirty="0"/>
          </a:p>
        </p:txBody>
      </p:sp>
      <p:sp>
        <p:nvSpPr>
          <p:cNvPr id="10" name="Content Placeholder 3">
            <a:extLst>
              <a:ext uri="{FF2B5EF4-FFF2-40B4-BE49-F238E27FC236}">
                <a16:creationId xmlns:a16="http://schemas.microsoft.com/office/drawing/2014/main" id="{1F024BBB-1ADA-36DC-8354-D599E63C4794}"/>
              </a:ext>
            </a:extLst>
          </p:cNvPr>
          <p:cNvSpPr txBox="1">
            <a:spLocks/>
          </p:cNvSpPr>
          <p:nvPr/>
        </p:nvSpPr>
        <p:spPr>
          <a:xfrm>
            <a:off x="588274" y="1554545"/>
            <a:ext cx="9401173" cy="3973800"/>
          </a:xfrm>
          <a:prstGeom prst="rect">
            <a:avLst/>
          </a:prstGeom>
        </p:spPr>
        <p:txBody>
          <a:bodyPr/>
          <a:lstStyle>
            <a:lvl1pPr marL="0" indent="0" algn="l" defTabSz="914400" rtl="0" eaLnBrk="1" latinLnBrk="0" hangingPunct="1">
              <a:lnSpc>
                <a:spcPts val="2600"/>
              </a:lnSpc>
              <a:spcBef>
                <a:spcPts val="1000"/>
              </a:spcBef>
              <a:spcAft>
                <a:spcPts val="0"/>
              </a:spcAft>
              <a:buFont typeface="Arial" panose="020B0604020202020204" pitchFamily="34" charset="0"/>
              <a:buNone/>
              <a:defRPr lang="en-US" sz="1800" b="0" kern="1200" dirty="0" smtClean="0">
                <a:solidFill>
                  <a:schemeClr val="tx1"/>
                </a:solidFill>
                <a:latin typeface="+mn-lt"/>
                <a:ea typeface="+mn-ea"/>
                <a:cs typeface="+mn-cs"/>
              </a:defRPr>
            </a:lvl1pPr>
            <a:lvl2pPr marL="0" indent="0" algn="l" defTabSz="914400" rtl="0" eaLnBrk="1" latinLnBrk="0" hangingPunct="1">
              <a:lnSpc>
                <a:spcPts val="2600"/>
              </a:lnSpc>
              <a:spcBef>
                <a:spcPts val="500"/>
              </a:spcBef>
              <a:spcAft>
                <a:spcPts val="0"/>
              </a:spcAft>
              <a:buFont typeface="Arial" panose="020B0604020202020204" pitchFamily="34" charset="0"/>
              <a:buNone/>
              <a:defRPr lang="en-US" sz="1800" b="0" kern="1200" dirty="0" smtClean="0">
                <a:solidFill>
                  <a:schemeClr val="tx1"/>
                </a:solidFill>
                <a:latin typeface="+mn-lt"/>
                <a:ea typeface="+mn-ea"/>
                <a:cs typeface="+mn-cs"/>
              </a:defRPr>
            </a:lvl2pPr>
            <a:lvl3pPr marL="0" indent="0" algn="l" defTabSz="914400" rtl="0" eaLnBrk="1" latinLnBrk="0" hangingPunct="1">
              <a:lnSpc>
                <a:spcPts val="2600"/>
              </a:lnSpc>
              <a:spcBef>
                <a:spcPts val="500"/>
              </a:spcBef>
              <a:spcAft>
                <a:spcPts val="0"/>
              </a:spcAft>
              <a:buFont typeface="Arial" panose="020B0604020202020204" pitchFamily="34" charset="0"/>
              <a:buNone/>
              <a:defRPr lang="en-US" sz="1800" b="0" kern="1200" dirty="0" smtClean="0">
                <a:solidFill>
                  <a:schemeClr val="tx1"/>
                </a:solidFill>
                <a:latin typeface="+mn-lt"/>
                <a:ea typeface="+mn-ea"/>
                <a:cs typeface="+mn-cs"/>
              </a:defRPr>
            </a:lvl3pPr>
            <a:lvl4pPr marL="0" indent="0" algn="l" defTabSz="914400" rtl="0" eaLnBrk="1" latinLnBrk="0" hangingPunct="1">
              <a:lnSpc>
                <a:spcPts val="2600"/>
              </a:lnSpc>
              <a:spcBef>
                <a:spcPts val="500"/>
              </a:spcBef>
              <a:spcAft>
                <a:spcPts val="0"/>
              </a:spcAft>
              <a:buFont typeface="Arial" panose="020B0604020202020204" pitchFamily="34" charset="0"/>
              <a:buNone/>
              <a:defRPr lang="en-US" sz="1800" b="0" kern="1200" dirty="0" smtClean="0">
                <a:solidFill>
                  <a:schemeClr val="tx1"/>
                </a:solidFill>
                <a:latin typeface="+mn-lt"/>
                <a:ea typeface="+mn-ea"/>
                <a:cs typeface="+mn-cs"/>
              </a:defRPr>
            </a:lvl4pPr>
            <a:lvl5pPr marL="0" indent="0" algn="l" defTabSz="914400" rtl="0" eaLnBrk="1" latinLnBrk="0" hangingPunct="1">
              <a:lnSpc>
                <a:spcPts val="2600"/>
              </a:lnSpc>
              <a:spcBef>
                <a:spcPts val="500"/>
              </a:spcBef>
              <a:spcAft>
                <a:spcPts val="0"/>
              </a:spcAft>
              <a:buFont typeface="Arial" panose="020B0604020202020204" pitchFamily="34" charset="0"/>
              <a:buNone/>
              <a:defRPr lang="en-US" sz="1800" b="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ts val="26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Third LNA to be released March 2024.</a:t>
            </a:r>
          </a:p>
          <a:p>
            <a:pPr marR="0" lvl="0" algn="l" defTabSz="914400" rtl="0" eaLnBrk="1" fontAlgn="auto" latinLnBrk="0" hangingPunct="1">
              <a:lnSpc>
                <a:spcPts val="2600"/>
              </a:lnSpc>
              <a:spcBef>
                <a:spcPts val="1000"/>
              </a:spcBef>
              <a:spcAft>
                <a:spcPts val="0"/>
              </a:spcAft>
              <a:buClrTx/>
              <a:buSzTx/>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ts val="26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Gaps in infection prevention practices to be re-evaluated utilizing data from ICAR assessment.</a:t>
            </a:r>
          </a:p>
          <a:p>
            <a:pPr marL="914400" marR="0" lvl="2" indent="-400050" algn="l" defTabSz="914400" rtl="0" eaLnBrk="1" fontAlgn="auto" latinLnBrk="0" hangingPunct="1">
              <a:lnSpc>
                <a:spcPts val="2600"/>
              </a:lnSpc>
              <a:spcBef>
                <a:spcPts val="50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Frontline workers will be targeted with an emphasis on disciplines not captured in previous LNAs.</a:t>
            </a:r>
          </a:p>
          <a:p>
            <a:pPr marL="914400" marR="0" lvl="2" indent="-400050" algn="l" defTabSz="914400" rtl="0" eaLnBrk="1" fontAlgn="auto" latinLnBrk="0" hangingPunct="1">
              <a:lnSpc>
                <a:spcPts val="2600"/>
              </a:lnSpc>
              <a:spcBef>
                <a:spcPts val="50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This includes rehabilitation staff, certified nursing assistants, dietary staff, and environmental service staff.</a:t>
            </a:r>
          </a:p>
        </p:txBody>
      </p:sp>
    </p:spTree>
    <p:extLst>
      <p:ext uri="{BB962C8B-B14F-4D97-AF65-F5344CB8AC3E}">
        <p14:creationId xmlns:p14="http://schemas.microsoft.com/office/powerpoint/2010/main" val="4011327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1C55C6-17FC-69E8-F7D7-61BFBD65E22C}"/>
              </a:ext>
            </a:extLst>
          </p:cNvPr>
          <p:cNvSpPr>
            <a:spLocks noGrp="1"/>
          </p:cNvSpPr>
          <p:nvPr>
            <p:ph type="title"/>
          </p:nvPr>
        </p:nvSpPr>
        <p:spPr>
          <a:xfrm>
            <a:off x="680321" y="182881"/>
            <a:ext cx="10888224" cy="1262152"/>
          </a:xfrm>
        </p:spPr>
        <p:txBody>
          <a:bodyPr>
            <a:noAutofit/>
          </a:bodyPr>
          <a:lstStyle/>
          <a:p>
            <a:r>
              <a:rPr lang="en-US" sz="4000" b="1" dirty="0">
                <a:cs typeface="Arial"/>
              </a:rPr>
              <a:t>Acknowledgements</a:t>
            </a:r>
            <a:br>
              <a:rPr lang="en-US" sz="2800" b="1" dirty="0">
                <a:cs typeface="Arial"/>
              </a:rPr>
            </a:br>
            <a:endParaRPr lang="en-US" sz="2800" b="1" dirty="0">
              <a:cs typeface="Arial"/>
            </a:endParaRPr>
          </a:p>
        </p:txBody>
      </p:sp>
      <p:pic>
        <p:nvPicPr>
          <p:cNvPr id="2" name="Picture 1">
            <a:extLst>
              <a:ext uri="{FF2B5EF4-FFF2-40B4-BE49-F238E27FC236}">
                <a16:creationId xmlns:a16="http://schemas.microsoft.com/office/drawing/2014/main" id="{73FB3C4B-D8FC-3831-FC75-C5485FD8A1FB}"/>
              </a:ext>
            </a:extLst>
          </p:cNvPr>
          <p:cNvPicPr>
            <a:picLocks noChangeAspect="1"/>
          </p:cNvPicPr>
          <p:nvPr/>
        </p:nvPicPr>
        <p:blipFill>
          <a:blip r:embed="rId3"/>
          <a:stretch>
            <a:fillRect/>
          </a:stretch>
        </p:blipFill>
        <p:spPr>
          <a:xfrm>
            <a:off x="680321" y="1636276"/>
            <a:ext cx="4403407" cy="3420278"/>
          </a:xfrm>
          <a:prstGeom prst="rect">
            <a:avLst/>
          </a:prstGeom>
        </p:spPr>
      </p:pic>
      <p:pic>
        <p:nvPicPr>
          <p:cNvPr id="4" name="Picture 3">
            <a:extLst>
              <a:ext uri="{FF2B5EF4-FFF2-40B4-BE49-F238E27FC236}">
                <a16:creationId xmlns:a16="http://schemas.microsoft.com/office/drawing/2014/main" id="{0AFA6496-C452-85EC-EEAC-9BF583AC2B38}"/>
              </a:ext>
            </a:extLst>
          </p:cNvPr>
          <p:cNvPicPr>
            <a:picLocks noChangeAspect="1"/>
          </p:cNvPicPr>
          <p:nvPr/>
        </p:nvPicPr>
        <p:blipFill>
          <a:blip r:embed="rId4"/>
          <a:stretch>
            <a:fillRect/>
          </a:stretch>
        </p:blipFill>
        <p:spPr>
          <a:xfrm>
            <a:off x="6095999" y="1569164"/>
            <a:ext cx="4678017" cy="3390462"/>
          </a:xfrm>
          <a:prstGeom prst="rect">
            <a:avLst/>
          </a:prstGeom>
        </p:spPr>
      </p:pic>
    </p:spTree>
    <p:extLst>
      <p:ext uri="{BB962C8B-B14F-4D97-AF65-F5344CB8AC3E}">
        <p14:creationId xmlns:p14="http://schemas.microsoft.com/office/powerpoint/2010/main" val="3785965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1C55C6-17FC-69E8-F7D7-61BFBD65E22C}"/>
              </a:ext>
            </a:extLst>
          </p:cNvPr>
          <p:cNvSpPr>
            <a:spLocks noGrp="1"/>
          </p:cNvSpPr>
          <p:nvPr>
            <p:ph type="title"/>
          </p:nvPr>
        </p:nvSpPr>
        <p:spPr>
          <a:xfrm>
            <a:off x="680321" y="182881"/>
            <a:ext cx="10888224" cy="1262152"/>
          </a:xfrm>
        </p:spPr>
        <p:txBody>
          <a:bodyPr>
            <a:noAutofit/>
          </a:bodyPr>
          <a:lstStyle/>
          <a:p>
            <a:r>
              <a:rPr lang="en-US" sz="4000" b="1" dirty="0">
                <a:cs typeface="Arial"/>
              </a:rPr>
              <a:t>References</a:t>
            </a:r>
            <a:br>
              <a:rPr lang="en-US" sz="2800" b="1" dirty="0">
                <a:cs typeface="Arial"/>
              </a:rPr>
            </a:br>
            <a:endParaRPr lang="en-US" sz="2800" b="1" dirty="0">
              <a:cs typeface="Arial"/>
            </a:endParaRPr>
          </a:p>
        </p:txBody>
      </p:sp>
      <p:pic>
        <p:nvPicPr>
          <p:cNvPr id="5" name="Picture 4">
            <a:extLst>
              <a:ext uri="{FF2B5EF4-FFF2-40B4-BE49-F238E27FC236}">
                <a16:creationId xmlns:a16="http://schemas.microsoft.com/office/drawing/2014/main" id="{D12D05B3-4E50-DF62-2472-107CC978E1FB}"/>
              </a:ext>
            </a:extLst>
          </p:cNvPr>
          <p:cNvPicPr>
            <a:picLocks noChangeAspect="1"/>
          </p:cNvPicPr>
          <p:nvPr/>
        </p:nvPicPr>
        <p:blipFill>
          <a:blip r:embed="rId3"/>
          <a:stretch>
            <a:fillRect/>
          </a:stretch>
        </p:blipFill>
        <p:spPr>
          <a:xfrm>
            <a:off x="680321" y="1608263"/>
            <a:ext cx="9943438" cy="4480948"/>
          </a:xfrm>
          <a:prstGeom prst="rect">
            <a:avLst/>
          </a:prstGeom>
        </p:spPr>
      </p:pic>
    </p:spTree>
    <p:extLst>
      <p:ext uri="{BB962C8B-B14F-4D97-AF65-F5344CB8AC3E}">
        <p14:creationId xmlns:p14="http://schemas.microsoft.com/office/powerpoint/2010/main" val="1222858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14A2C7-429C-9ED9-0D49-789A1CE2B97B}"/>
              </a:ext>
            </a:extLst>
          </p:cNvPr>
          <p:cNvSpPr>
            <a:spLocks noGrp="1"/>
          </p:cNvSpPr>
          <p:nvPr>
            <p:ph idx="1"/>
          </p:nvPr>
        </p:nvSpPr>
        <p:spPr/>
        <p:txBody>
          <a:bodyPr/>
          <a:lstStyle/>
          <a:p>
            <a:pPr marL="457200" indent="-457200">
              <a:buFont typeface="Arial" panose="020B0604020202020204" pitchFamily="34" charset="0"/>
              <a:buChar char="•"/>
            </a:pPr>
            <a:r>
              <a:rPr lang="en-US" dirty="0"/>
              <a:t>There are no financial relationships to disclose.</a:t>
            </a:r>
          </a:p>
          <a:p>
            <a:endParaRPr lang="en-US" dirty="0"/>
          </a:p>
        </p:txBody>
      </p:sp>
      <p:sp>
        <p:nvSpPr>
          <p:cNvPr id="3" name="Title 2">
            <a:extLst>
              <a:ext uri="{FF2B5EF4-FFF2-40B4-BE49-F238E27FC236}">
                <a16:creationId xmlns:a16="http://schemas.microsoft.com/office/drawing/2014/main" id="{F774D62A-CAFC-2CD7-91E4-ED87926C9143}"/>
              </a:ext>
            </a:extLst>
          </p:cNvPr>
          <p:cNvSpPr>
            <a:spLocks noGrp="1"/>
          </p:cNvSpPr>
          <p:nvPr>
            <p:ph type="title"/>
          </p:nvPr>
        </p:nvSpPr>
        <p:spPr/>
        <p:txBody>
          <a:bodyPr>
            <a:normAutofit/>
          </a:bodyPr>
          <a:lstStyle/>
          <a:p>
            <a:r>
              <a:rPr lang="en-US" sz="3600" dirty="0"/>
              <a:t>Relevant Financial Disclosures</a:t>
            </a:r>
          </a:p>
        </p:txBody>
      </p:sp>
    </p:spTree>
    <p:extLst>
      <p:ext uri="{BB962C8B-B14F-4D97-AF65-F5344CB8AC3E}">
        <p14:creationId xmlns:p14="http://schemas.microsoft.com/office/powerpoint/2010/main" val="30682059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9E5D39-CC69-7D3F-020B-5862CBE6550E}"/>
              </a:ext>
            </a:extLst>
          </p:cNvPr>
          <p:cNvSpPr>
            <a:spLocks noGrp="1"/>
          </p:cNvSpPr>
          <p:nvPr>
            <p:ph idx="1"/>
          </p:nvPr>
        </p:nvSpPr>
        <p:spPr>
          <a:xfrm>
            <a:off x="651888" y="1737049"/>
            <a:ext cx="10888224" cy="3564793"/>
          </a:xfrm>
        </p:spPr>
        <p:txBody>
          <a:bodyPr>
            <a:normAutofit/>
          </a:bodyPr>
          <a:lstStyle/>
          <a:p>
            <a:pPr marL="457200" indent="-457200">
              <a:buFont typeface="Arial" panose="020B0604020202020204" pitchFamily="34" charset="0"/>
              <a:buChar char="•"/>
            </a:pPr>
            <a:r>
              <a:rPr lang="en-US" dirty="0"/>
              <a:t>Connect with the Project Firstline Educator to determine how we can support your program. </a:t>
            </a:r>
          </a:p>
          <a:p>
            <a:endParaRPr lang="en-US" dirty="0"/>
          </a:p>
          <a:p>
            <a:pPr marL="457200" indent="-457200">
              <a:buFont typeface="Arial" panose="020B0604020202020204" pitchFamily="34" charset="0"/>
              <a:buChar char="•"/>
            </a:pPr>
            <a:r>
              <a:rPr lang="en-US" dirty="0"/>
              <a:t>Consider preventative ICAR to review IPC program elements.</a:t>
            </a:r>
          </a:p>
          <a:p>
            <a:endParaRPr lang="en-US" dirty="0"/>
          </a:p>
          <a:p>
            <a:pPr marL="457200" indent="-457200">
              <a:buFont typeface="Arial" panose="020B0604020202020204" pitchFamily="34" charset="0"/>
              <a:buChar char="•"/>
            </a:pPr>
            <a:r>
              <a:rPr lang="en-US" dirty="0"/>
              <a:t>Contact the designated HAI Team representative for support in our six priority focus areas.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54909559-4685-B8B8-3310-9746F5211008}"/>
              </a:ext>
            </a:extLst>
          </p:cNvPr>
          <p:cNvSpPr>
            <a:spLocks noGrp="1"/>
          </p:cNvSpPr>
          <p:nvPr>
            <p:ph type="title"/>
          </p:nvPr>
        </p:nvSpPr>
        <p:spPr/>
        <p:txBody>
          <a:bodyPr/>
          <a:lstStyle/>
          <a:p>
            <a:r>
              <a:rPr lang="en-US" dirty="0"/>
              <a:t>Summary </a:t>
            </a:r>
          </a:p>
        </p:txBody>
      </p:sp>
    </p:spTree>
    <p:extLst>
      <p:ext uri="{BB962C8B-B14F-4D97-AF65-F5344CB8AC3E}">
        <p14:creationId xmlns:p14="http://schemas.microsoft.com/office/powerpoint/2010/main" val="10493837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C602B0-EF62-15BF-F7A6-A842FDE4DAA0}"/>
              </a:ext>
            </a:extLst>
          </p:cNvPr>
          <p:cNvSpPr>
            <a:spLocks noGrp="1"/>
          </p:cNvSpPr>
          <p:nvPr>
            <p:ph idx="1"/>
          </p:nvPr>
        </p:nvSpPr>
        <p:spPr>
          <a:xfrm>
            <a:off x="272562" y="1317998"/>
            <a:ext cx="11036893" cy="4915747"/>
          </a:xfrm>
        </p:spPr>
        <p:txBody>
          <a:bodyPr vert="horz" lIns="91440" tIns="45720" rIns="91440" bIns="45720" rtlCol="0" anchor="t">
            <a:normAutofit fontScale="77500" lnSpcReduction="20000"/>
          </a:bodyPr>
          <a:lstStyle/>
          <a:p>
            <a:pPr marL="914400" lvl="1" indent="-457200">
              <a:buFont typeface="Arial" panose="020B0604020202020204" pitchFamily="34" charset="0"/>
              <a:buChar char="•"/>
            </a:pPr>
            <a:r>
              <a:rPr lang="en-US" sz="2800" dirty="0"/>
              <a:t>State contact</a:t>
            </a:r>
          </a:p>
          <a:p>
            <a:pPr marL="1371600" lvl="2" indent="-457200">
              <a:buFont typeface="Courier New" panose="020B0604020202020204" pitchFamily="34" charset="0"/>
              <a:buChar char="o"/>
            </a:pPr>
            <a:r>
              <a:rPr lang="en-US" sz="2400" dirty="0">
                <a:hlinkClick r:id="rId3"/>
              </a:rPr>
              <a:t>HAI_Program@flhealth.gov</a:t>
            </a:r>
            <a:endParaRPr lang="en-US" sz="2400" dirty="0">
              <a:cs typeface="Arial"/>
            </a:endParaRPr>
          </a:p>
          <a:p>
            <a:pPr marL="914400" lvl="1" indent="-457200">
              <a:buFont typeface="Arial" panose="020B0604020202020204" pitchFamily="34" charset="0"/>
              <a:buChar char="•"/>
            </a:pPr>
            <a:r>
              <a:rPr lang="en-US" sz="2800" dirty="0"/>
              <a:t>County health department contacts</a:t>
            </a:r>
            <a:endParaRPr lang="en-US" sz="2800" dirty="0">
              <a:cs typeface="Arial"/>
            </a:endParaRPr>
          </a:p>
          <a:p>
            <a:pPr marL="1371600" lvl="2" indent="-457200">
              <a:buFont typeface="Courier New" panose="020B0604020202020204" pitchFamily="34" charset="0"/>
              <a:buChar char="o"/>
            </a:pPr>
            <a:r>
              <a:rPr lang="en-US" sz="2400" dirty="0">
                <a:hlinkClick r:id="rId4"/>
              </a:rPr>
              <a:t>FloridaHealth.gov/diseases-and-conditions/disease-reporting-and-management/chd-epi-contacts/</a:t>
            </a:r>
            <a:r>
              <a:rPr lang="en-US" sz="2400" dirty="0"/>
              <a:t> </a:t>
            </a:r>
            <a:endParaRPr lang="en-US" sz="2400" dirty="0">
              <a:cs typeface="Arial"/>
            </a:endParaRPr>
          </a:p>
          <a:p>
            <a:pPr marL="914400" lvl="1" indent="-457200">
              <a:buFont typeface="Arial" panose="020B0604020202020204" pitchFamily="34" charset="0"/>
              <a:buChar char="•"/>
            </a:pPr>
            <a:r>
              <a:rPr lang="en-US" sz="2800" dirty="0"/>
              <a:t>MDRO Prevention and Outbreak Response</a:t>
            </a:r>
            <a:endParaRPr lang="en-US" sz="2800" dirty="0">
              <a:cs typeface="Arial" panose="020B0604020202020204"/>
            </a:endParaRPr>
          </a:p>
          <a:p>
            <a:pPr marL="1371600" lvl="2" indent="-457200">
              <a:buFont typeface="Courier New" panose="020B0604020202020204" pitchFamily="34" charset="0"/>
              <a:buChar char="o"/>
            </a:pPr>
            <a:r>
              <a:rPr lang="en-US" sz="2400" dirty="0">
                <a:hlinkClick r:id="rId5"/>
              </a:rPr>
              <a:t>jalysa</a:t>
            </a:r>
            <a:r>
              <a:rPr lang="en-US" sz="2400" dirty="0">
                <a:ea typeface="+mn-lt"/>
                <a:cs typeface="+mn-lt"/>
                <a:hlinkClick r:id="rId5"/>
              </a:rPr>
              <a:t>.erskine@flhealth.gov</a:t>
            </a:r>
            <a:r>
              <a:rPr lang="en-US" sz="2400" dirty="0">
                <a:ea typeface="+mn-lt"/>
                <a:cs typeface="+mn-lt"/>
              </a:rPr>
              <a:t> </a:t>
            </a:r>
            <a:endParaRPr lang="en-US" sz="2400" dirty="0">
              <a:cs typeface="Arial"/>
            </a:endParaRPr>
          </a:p>
          <a:p>
            <a:pPr marL="914400" lvl="1" indent="-457200">
              <a:buFont typeface="Arial" panose="020B0604020202020204" pitchFamily="34" charset="0"/>
              <a:buChar char="•"/>
            </a:pPr>
            <a:r>
              <a:rPr lang="en-US" sz="2800" dirty="0"/>
              <a:t>Project Firstline (PFL)</a:t>
            </a:r>
            <a:endParaRPr lang="en-US" sz="2800" dirty="0">
              <a:cs typeface="Arial" panose="020B0604020202020204"/>
            </a:endParaRPr>
          </a:p>
          <a:p>
            <a:pPr marL="1371600" lvl="2" indent="-457200">
              <a:buFont typeface="Courier New" panose="020B0604020202020204" pitchFamily="34" charset="0"/>
              <a:buChar char="o"/>
            </a:pPr>
            <a:r>
              <a:rPr lang="en-US" sz="2400" dirty="0">
                <a:hlinkClick r:id="rId6"/>
              </a:rPr>
              <a:t>jacqueline</a:t>
            </a:r>
            <a:r>
              <a:rPr lang="en-US" sz="2400" dirty="0">
                <a:ea typeface="+mn-lt"/>
                <a:cs typeface="+mn-lt"/>
                <a:hlinkClick r:id="rId6"/>
              </a:rPr>
              <a:t>.whitaker@flhealth.gov</a:t>
            </a:r>
            <a:r>
              <a:rPr lang="en-US" sz="2400" dirty="0">
                <a:ea typeface="+mn-lt"/>
                <a:cs typeface="+mn-lt"/>
              </a:rPr>
              <a:t> </a:t>
            </a:r>
            <a:endParaRPr lang="en-US" sz="2400" dirty="0">
              <a:cs typeface="Arial"/>
            </a:endParaRPr>
          </a:p>
          <a:p>
            <a:pPr marL="914400" lvl="1" indent="-457200">
              <a:buFont typeface="Arial" panose="020B0604020202020204" pitchFamily="34" charset="0"/>
              <a:buChar char="•"/>
            </a:pPr>
            <a:r>
              <a:rPr lang="en-US" sz="2800" dirty="0"/>
              <a:t>Dialysis</a:t>
            </a:r>
            <a:endParaRPr lang="en-US" sz="2800" dirty="0">
              <a:cs typeface="Arial" panose="020B0604020202020204"/>
            </a:endParaRPr>
          </a:p>
          <a:p>
            <a:pPr marL="1371600" lvl="2" indent="-457200">
              <a:buFont typeface="Courier New" panose="020B0604020202020204" pitchFamily="34" charset="0"/>
              <a:buChar char="o"/>
            </a:pPr>
            <a:r>
              <a:rPr lang="en-US" sz="2400" dirty="0">
                <a:hlinkClick r:id="rId7"/>
              </a:rPr>
              <a:t>chantel.emery@flhealth.gov</a:t>
            </a:r>
            <a:endParaRPr lang="en-US" sz="2400" dirty="0">
              <a:cs typeface="Arial"/>
            </a:endParaRPr>
          </a:p>
          <a:p>
            <a:pPr marL="914400" lvl="1" indent="-457200">
              <a:buFont typeface="Arial" panose="020B0604020202020204" pitchFamily="34" charset="0"/>
              <a:buChar char="•"/>
            </a:pPr>
            <a:r>
              <a:rPr lang="en-US" sz="2800" dirty="0"/>
              <a:t>Antimicrobial stewardship</a:t>
            </a:r>
            <a:endParaRPr lang="en-US" sz="2800" dirty="0">
              <a:cs typeface="Arial"/>
            </a:endParaRPr>
          </a:p>
          <a:p>
            <a:pPr marL="1371600" lvl="2" indent="-457200">
              <a:buFont typeface="Courier New" panose="020B0604020202020204" pitchFamily="34" charset="0"/>
              <a:buChar char="o"/>
            </a:pPr>
            <a:r>
              <a:rPr lang="en-US" sz="2400" dirty="0">
                <a:hlinkClick r:id="rId8"/>
              </a:rPr>
              <a:t>chava.chaitain@flhealth.gov</a:t>
            </a:r>
            <a:endParaRPr lang="en-US" sz="2400" dirty="0">
              <a:cs typeface="Arial"/>
            </a:endParaRPr>
          </a:p>
          <a:p>
            <a:pPr marL="914400" lvl="1" indent="-457200">
              <a:buFont typeface="Arial" panose="020B0604020202020204" pitchFamily="34" charset="0"/>
              <a:buChar char="•"/>
            </a:pPr>
            <a:r>
              <a:rPr lang="en-US" sz="2800" dirty="0"/>
              <a:t>COVID-19 prevention and response</a:t>
            </a:r>
            <a:endParaRPr lang="en-US" sz="2800" dirty="0">
              <a:cs typeface="Arial"/>
            </a:endParaRPr>
          </a:p>
          <a:p>
            <a:pPr marL="1371600" lvl="2" indent="-457200">
              <a:buFont typeface="Courier New" panose="020B0604020202020204" pitchFamily="34" charset="0"/>
              <a:buChar char="o"/>
            </a:pPr>
            <a:r>
              <a:rPr lang="en-US" sz="2400" dirty="0">
                <a:hlinkClick r:id="rId9"/>
              </a:rPr>
              <a:t>gregory.champlin@flhealth.gov</a:t>
            </a:r>
            <a:r>
              <a:rPr lang="en-US" sz="2400" dirty="0"/>
              <a:t> </a:t>
            </a:r>
            <a:endParaRPr lang="en-US" sz="2400" dirty="0">
              <a:cs typeface="Arial"/>
            </a:endParaRPr>
          </a:p>
          <a:p>
            <a:pPr marL="914400" lvl="1" indent="-457200">
              <a:buFont typeface="Arial" panose="020B0604020202020204" pitchFamily="34" charset="0"/>
              <a:buChar char="•"/>
            </a:pPr>
            <a:r>
              <a:rPr lang="en-US" sz="2800" dirty="0"/>
              <a:t>NHSN</a:t>
            </a:r>
            <a:endParaRPr lang="en-US" sz="2800" dirty="0">
              <a:cs typeface="Arial" panose="020B0604020202020204"/>
            </a:endParaRPr>
          </a:p>
          <a:p>
            <a:pPr marL="1371600" lvl="2" indent="-457200">
              <a:buFont typeface="Courier New" panose="020B0604020202020204" pitchFamily="34" charset="0"/>
              <a:buChar char="o"/>
            </a:pPr>
            <a:r>
              <a:rPr lang="en-US" sz="2400" dirty="0">
                <a:hlinkClick r:id="rId10"/>
              </a:rPr>
              <a:t>amy.wang@flhealth.gov</a:t>
            </a:r>
            <a:r>
              <a:rPr lang="en-US" sz="2400" dirty="0"/>
              <a:t> </a:t>
            </a:r>
            <a:endParaRPr lang="en-US" sz="2400" dirty="0">
              <a:cs typeface="Arial"/>
            </a:endParaRPr>
          </a:p>
          <a:p>
            <a:endParaRPr lang="en-US" dirty="0"/>
          </a:p>
          <a:p>
            <a:endParaRPr lang="en-US" dirty="0"/>
          </a:p>
          <a:p>
            <a:endParaRPr lang="en-US" dirty="0"/>
          </a:p>
        </p:txBody>
      </p:sp>
      <p:sp>
        <p:nvSpPr>
          <p:cNvPr id="3" name="Title 2">
            <a:extLst>
              <a:ext uri="{FF2B5EF4-FFF2-40B4-BE49-F238E27FC236}">
                <a16:creationId xmlns:a16="http://schemas.microsoft.com/office/drawing/2014/main" id="{818711CA-4886-A901-3495-A257D84445CD}"/>
              </a:ext>
            </a:extLst>
          </p:cNvPr>
          <p:cNvSpPr>
            <a:spLocks noGrp="1"/>
          </p:cNvSpPr>
          <p:nvPr>
            <p:ph type="title"/>
          </p:nvPr>
        </p:nvSpPr>
        <p:spPr/>
        <p:txBody>
          <a:bodyPr>
            <a:normAutofit/>
          </a:bodyPr>
          <a:lstStyle/>
          <a:p>
            <a:r>
              <a:rPr lang="en-US" dirty="0">
                <a:latin typeface="Arial Black"/>
              </a:rPr>
              <a:t>Contact Information</a:t>
            </a:r>
          </a:p>
        </p:txBody>
      </p:sp>
    </p:spTree>
    <p:extLst>
      <p:ext uri="{BB962C8B-B14F-4D97-AF65-F5344CB8AC3E}">
        <p14:creationId xmlns:p14="http://schemas.microsoft.com/office/powerpoint/2010/main" val="35821582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FE8FDF-077C-4D63-C724-03B219E746E2}"/>
              </a:ext>
            </a:extLst>
          </p:cNvPr>
          <p:cNvSpPr>
            <a:spLocks noGrp="1"/>
          </p:cNvSpPr>
          <p:nvPr>
            <p:ph type="title"/>
          </p:nvPr>
        </p:nvSpPr>
        <p:spPr/>
        <p:txBody>
          <a:bodyPr/>
          <a:lstStyle/>
          <a:p>
            <a:r>
              <a:rPr lang="en-US" dirty="0"/>
              <a:t>Thank you! </a:t>
            </a:r>
          </a:p>
        </p:txBody>
      </p:sp>
    </p:spTree>
    <p:extLst>
      <p:ext uri="{BB962C8B-B14F-4D97-AF65-F5344CB8AC3E}">
        <p14:creationId xmlns:p14="http://schemas.microsoft.com/office/powerpoint/2010/main" val="16714311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a:extLst>
              <a:ext uri="{FF2B5EF4-FFF2-40B4-BE49-F238E27FC236}">
                <a16:creationId xmlns:a16="http://schemas.microsoft.com/office/drawing/2014/main" id="{9BFFE04C-D7F7-4D5E-87FE-5A39893FC7D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10581" y="200025"/>
            <a:ext cx="7970838" cy="14097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9B2525C-4FFF-46D7-BA9F-849BC002BB57}"/>
              </a:ext>
            </a:extLst>
          </p:cNvPr>
          <p:cNvSpPr>
            <a:spLocks noGrp="1"/>
          </p:cNvSpPr>
          <p:nvPr>
            <p:ph type="ctrTitle" idx="4294967295"/>
          </p:nvPr>
        </p:nvSpPr>
        <p:spPr>
          <a:xfrm>
            <a:off x="0" y="4187825"/>
            <a:ext cx="7970838" cy="1700213"/>
          </a:xfrm>
        </p:spPr>
        <p:txBody>
          <a:bodyPr>
            <a:normAutofit/>
          </a:bodyPr>
          <a:lstStyle/>
          <a:p>
            <a:pPr algn="l"/>
            <a:r>
              <a:rPr lang="en-US" sz="4800" b="1" dirty="0">
                <a:solidFill>
                  <a:srgbClr val="FFFFFF"/>
                </a:solidFill>
              </a:rPr>
              <a:t>BAPIC 2024 Conference – Reaching for Excellence</a:t>
            </a:r>
          </a:p>
        </p:txBody>
      </p:sp>
      <p:sp>
        <p:nvSpPr>
          <p:cNvPr id="10" name="Subtitle 2">
            <a:extLst>
              <a:ext uri="{FF2B5EF4-FFF2-40B4-BE49-F238E27FC236}">
                <a16:creationId xmlns:a16="http://schemas.microsoft.com/office/drawing/2014/main" id="{8FDBA316-6754-4851-A5C0-61FFA4FB97F3}"/>
              </a:ext>
            </a:extLst>
          </p:cNvPr>
          <p:cNvSpPr>
            <a:spLocks noGrp="1"/>
          </p:cNvSpPr>
          <p:nvPr>
            <p:ph type="subTitle" idx="4294967295"/>
          </p:nvPr>
        </p:nvSpPr>
        <p:spPr>
          <a:xfrm>
            <a:off x="9151938" y="4543425"/>
            <a:ext cx="3040062" cy="1409700"/>
          </a:xfrm>
        </p:spPr>
        <p:txBody>
          <a:bodyPr anchor="t">
            <a:normAutofit lnSpcReduction="10000"/>
          </a:bodyPr>
          <a:lstStyle/>
          <a:p>
            <a:endParaRPr lang="en-US" sz="3200" dirty="0">
              <a:solidFill>
                <a:srgbClr val="FEFFFF"/>
              </a:solidFill>
            </a:endParaRPr>
          </a:p>
          <a:p>
            <a:pPr algn="l"/>
            <a:r>
              <a:rPr lang="en-US" sz="3200" dirty="0">
                <a:solidFill>
                  <a:srgbClr val="FEFFFF"/>
                </a:solidFill>
              </a:rPr>
              <a:t>February 9, 2024</a:t>
            </a:r>
            <a:endParaRPr lang="en-US" dirty="0">
              <a:solidFill>
                <a:srgbClr val="FEFFFF"/>
              </a:solidFill>
            </a:endParaRPr>
          </a:p>
        </p:txBody>
      </p:sp>
      <p:pic>
        <p:nvPicPr>
          <p:cNvPr id="3" name="Picture 2">
            <a:extLst>
              <a:ext uri="{FF2B5EF4-FFF2-40B4-BE49-F238E27FC236}">
                <a16:creationId xmlns:a16="http://schemas.microsoft.com/office/drawing/2014/main" id="{236CC556-DAFD-4BC4-A37C-A42A51FE604F}"/>
              </a:ext>
            </a:extLst>
          </p:cNvPr>
          <p:cNvPicPr>
            <a:picLocks noChangeAspect="1"/>
          </p:cNvPicPr>
          <p:nvPr/>
        </p:nvPicPr>
        <p:blipFill>
          <a:blip r:embed="rId3"/>
          <a:stretch>
            <a:fillRect/>
          </a:stretch>
        </p:blipFill>
        <p:spPr>
          <a:xfrm>
            <a:off x="3593592" y="1653159"/>
            <a:ext cx="5004816" cy="5004816"/>
          </a:xfrm>
          <a:prstGeom prst="rect">
            <a:avLst/>
          </a:prstGeom>
        </p:spPr>
      </p:pic>
    </p:spTree>
    <p:extLst>
      <p:ext uri="{BB962C8B-B14F-4D97-AF65-F5344CB8AC3E}">
        <p14:creationId xmlns:p14="http://schemas.microsoft.com/office/powerpoint/2010/main" val="4002098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A7F91446-CB25-7AD3-23A6-B22D030D6F99}"/>
              </a:ext>
            </a:extLst>
          </p:cNvPr>
          <p:cNvSpPr txBox="1">
            <a:spLocks/>
          </p:cNvSpPr>
          <p:nvPr/>
        </p:nvSpPr>
        <p:spPr>
          <a:xfrm>
            <a:off x="335938" y="398378"/>
            <a:ext cx="11198839" cy="1106970"/>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defRPr/>
            </a:pPr>
            <a:r>
              <a:rPr lang="en-US" sz="3600" b="1" dirty="0">
                <a:solidFill>
                  <a:schemeClr val="bg1"/>
                </a:solidFill>
                <a:latin typeface="Arial Black"/>
                <a:cs typeface="Arial"/>
              </a:rPr>
              <a:t>Learning objectives </a:t>
            </a:r>
            <a:endParaRPr lang="en-US" sz="3600" dirty="0">
              <a:solidFill>
                <a:schemeClr val="bg1"/>
              </a:solidFill>
              <a:latin typeface="Arial Black"/>
              <a:cs typeface="Arial"/>
            </a:endParaRPr>
          </a:p>
          <a:p>
            <a:pPr>
              <a:buNone/>
              <a:defRPr/>
            </a:pPr>
            <a:endParaRPr lang="en-US" dirty="0">
              <a:solidFill>
                <a:schemeClr val="bg1"/>
              </a:solidFill>
              <a:latin typeface="Arial Black"/>
              <a:cs typeface="Arial"/>
            </a:endParaRPr>
          </a:p>
        </p:txBody>
      </p:sp>
      <p:sp>
        <p:nvSpPr>
          <p:cNvPr id="7" name="Content Placeholder 6">
            <a:extLst>
              <a:ext uri="{FF2B5EF4-FFF2-40B4-BE49-F238E27FC236}">
                <a16:creationId xmlns:a16="http://schemas.microsoft.com/office/drawing/2014/main" id="{F2E5E186-AC5F-568A-2B03-E4AF846C125B}"/>
              </a:ext>
            </a:extLst>
          </p:cNvPr>
          <p:cNvSpPr>
            <a:spLocks noGrp="1"/>
          </p:cNvSpPr>
          <p:nvPr>
            <p:ph idx="1"/>
          </p:nvPr>
        </p:nvSpPr>
        <p:spPr>
          <a:xfrm>
            <a:off x="657223" y="1492030"/>
            <a:ext cx="10888224" cy="4280530"/>
          </a:xfrm>
        </p:spPr>
        <p:txBody>
          <a:bodyPr/>
          <a:lstStyle/>
          <a:p>
            <a:pPr marL="285750" indent="-285750">
              <a:buFont typeface="Arial" panose="020B0604020202020204" pitchFamily="34" charset="0"/>
              <a:buChar char="•"/>
            </a:pPr>
            <a:r>
              <a:rPr lang="en-US" dirty="0"/>
              <a:t>Understand how the infection prevention and control educator program was created.</a:t>
            </a:r>
          </a:p>
          <a:p>
            <a:pPr marL="285750" indent="-285750">
              <a:buFont typeface="Arial" panose="020B0604020202020204" pitchFamily="34" charset="0"/>
              <a:buChar char="•"/>
            </a:pPr>
            <a:r>
              <a:rPr lang="en-US" dirty="0"/>
              <a:t>Explain how the Florida Department of Health (FDOH) improved the knowledge of frontline health care workers to prevent transmission of disease. </a:t>
            </a:r>
          </a:p>
          <a:p>
            <a:pPr marL="285750" indent="-285750">
              <a:buFont typeface="Arial" panose="020B0604020202020204" pitchFamily="34" charset="0"/>
              <a:buChar char="•"/>
            </a:pPr>
            <a:r>
              <a:rPr lang="en-US" dirty="0"/>
              <a:t>Describe how FDOH designed and implemented a train-the-trainer program as part of Occupational Safety and Health Administration (OSHA) Standard 1910.134. </a:t>
            </a:r>
          </a:p>
          <a:p>
            <a:endParaRPr lang="en-US" dirty="0"/>
          </a:p>
          <a:p>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1672787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8139F68C-C096-9B63-BD98-CA21DA47188D}"/>
              </a:ext>
            </a:extLst>
          </p:cNvPr>
          <p:cNvSpPr txBox="1">
            <a:spLocks/>
          </p:cNvSpPr>
          <p:nvPr/>
        </p:nvSpPr>
        <p:spPr>
          <a:xfrm>
            <a:off x="491801" y="433015"/>
            <a:ext cx="11198839" cy="701731"/>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defRPr/>
            </a:pPr>
            <a:r>
              <a:rPr lang="en-US" sz="4400" b="1" dirty="0">
                <a:solidFill>
                  <a:schemeClr val="bg1"/>
                </a:solidFill>
                <a:latin typeface="Arial Black"/>
                <a:cs typeface="Arial"/>
              </a:rPr>
              <a:t>HAI Prevention Program</a:t>
            </a:r>
            <a:endParaRPr lang="en-US" sz="4400" dirty="0">
              <a:solidFill>
                <a:schemeClr val="bg1"/>
              </a:solidFill>
              <a:latin typeface="Arial Black"/>
              <a:cs typeface="Arial"/>
            </a:endParaRPr>
          </a:p>
        </p:txBody>
      </p:sp>
      <p:graphicFrame>
        <p:nvGraphicFramePr>
          <p:cNvPr id="4" name="Table 4">
            <a:extLst>
              <a:ext uri="{FF2B5EF4-FFF2-40B4-BE49-F238E27FC236}">
                <a16:creationId xmlns:a16="http://schemas.microsoft.com/office/drawing/2014/main" id="{AFD3B077-6F71-9381-1165-F62D6CA7025B}"/>
              </a:ext>
            </a:extLst>
          </p:cNvPr>
          <p:cNvGraphicFramePr>
            <a:graphicFrameLocks noGrp="1"/>
          </p:cNvGraphicFramePr>
          <p:nvPr>
            <p:extLst>
              <p:ext uri="{D42A27DB-BD31-4B8C-83A1-F6EECF244321}">
                <p14:modId xmlns:p14="http://schemas.microsoft.com/office/powerpoint/2010/main" val="478297247"/>
              </p:ext>
            </p:extLst>
          </p:nvPr>
        </p:nvGraphicFramePr>
        <p:xfrm>
          <a:off x="308124" y="1585519"/>
          <a:ext cx="11575752" cy="4297212"/>
        </p:xfrm>
        <a:graphic>
          <a:graphicData uri="http://schemas.openxmlformats.org/drawingml/2006/table">
            <a:tbl>
              <a:tblPr firstRow="1" bandRow="1">
                <a:tableStyleId>{5C22544A-7EE6-4342-B048-85BDC9FD1C3A}</a:tableStyleId>
              </a:tblPr>
              <a:tblGrid>
                <a:gridCol w="1662762">
                  <a:extLst>
                    <a:ext uri="{9D8B030D-6E8A-4147-A177-3AD203B41FA5}">
                      <a16:colId xmlns:a16="http://schemas.microsoft.com/office/drawing/2014/main" val="3354458543"/>
                    </a:ext>
                  </a:extLst>
                </a:gridCol>
                <a:gridCol w="9912990">
                  <a:extLst>
                    <a:ext uri="{9D8B030D-6E8A-4147-A177-3AD203B41FA5}">
                      <a16:colId xmlns:a16="http://schemas.microsoft.com/office/drawing/2014/main" val="2337740286"/>
                    </a:ext>
                  </a:extLst>
                </a:gridCol>
              </a:tblGrid>
              <a:tr h="2087650">
                <a:tc>
                  <a:txBody>
                    <a:bodyPr/>
                    <a:lstStyle/>
                    <a:p>
                      <a:r>
                        <a:rPr lang="en-US" sz="2800" dirty="0">
                          <a:solidFill>
                            <a:schemeClr val="tx1"/>
                          </a:solidFill>
                        </a:rPr>
                        <a:t>Mission </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solidFill>
                            <a:schemeClr val="tx1"/>
                          </a:solidFill>
                        </a:rPr>
                        <a:t>To promote the prevention and control of health care-associated infections and antimicrobial-resistant organism infections using surveillance methods, evidence-based prevention and control strategies through the collaboration of private and public health agencies.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dirty="0"/>
                    </a:p>
                  </a:txBody>
                  <a:tcPr>
                    <a:noFill/>
                  </a:tcPr>
                </a:tc>
                <a:extLst>
                  <a:ext uri="{0D108BD9-81ED-4DB2-BD59-A6C34878D82A}">
                    <a16:rowId xmlns:a16="http://schemas.microsoft.com/office/drawing/2014/main" val="1090823794"/>
                  </a:ext>
                </a:extLst>
              </a:tr>
              <a:tr h="758916">
                <a:tc>
                  <a:txBody>
                    <a:bodyPr/>
                    <a:lstStyle/>
                    <a:p>
                      <a:r>
                        <a:rPr lang="en-US" sz="2800" b="1" dirty="0"/>
                        <a:t>Vision</a:t>
                      </a:r>
                      <a:endParaRPr lang="en-US" sz="2800"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To reduce HAIs within the Florida health care system.</a:t>
                      </a:r>
                    </a:p>
                  </a:txBody>
                  <a:tcPr>
                    <a:noFill/>
                  </a:tcPr>
                </a:tc>
                <a:extLst>
                  <a:ext uri="{0D108BD9-81ED-4DB2-BD59-A6C34878D82A}">
                    <a16:rowId xmlns:a16="http://schemas.microsoft.com/office/drawing/2014/main" val="59209196"/>
                  </a:ext>
                </a:extLst>
              </a:tr>
              <a:tr h="886536">
                <a:tc>
                  <a:txBody>
                    <a:bodyPr/>
                    <a:lstStyle/>
                    <a:p>
                      <a:r>
                        <a:rPr lang="en-US" sz="2800" b="1" dirty="0"/>
                        <a:t> </a:t>
                      </a:r>
                      <a:endParaRPr lang="en-US" sz="2800" dirty="0"/>
                    </a:p>
                  </a:txBody>
                  <a:tcPr>
                    <a:noFill/>
                  </a:tcPr>
                </a:tc>
                <a:tc>
                  <a:txBody>
                    <a:bodyPr/>
                    <a:lstStyle/>
                    <a:p>
                      <a:endParaRPr lang="en-US" sz="2800" dirty="0"/>
                    </a:p>
                  </a:txBody>
                  <a:tcPr>
                    <a:noFill/>
                  </a:tcPr>
                </a:tc>
                <a:extLst>
                  <a:ext uri="{0D108BD9-81ED-4DB2-BD59-A6C34878D82A}">
                    <a16:rowId xmlns:a16="http://schemas.microsoft.com/office/drawing/2014/main" val="3402347005"/>
                  </a:ext>
                </a:extLst>
              </a:tr>
            </a:tbl>
          </a:graphicData>
        </a:graphic>
      </p:graphicFrame>
    </p:spTree>
    <p:extLst>
      <p:ext uri="{BB962C8B-B14F-4D97-AF65-F5344CB8AC3E}">
        <p14:creationId xmlns:p14="http://schemas.microsoft.com/office/powerpoint/2010/main" val="3655475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A7F91446-CB25-7AD3-23A6-B22D030D6F99}"/>
              </a:ext>
            </a:extLst>
          </p:cNvPr>
          <p:cNvSpPr txBox="1">
            <a:spLocks/>
          </p:cNvSpPr>
          <p:nvPr/>
        </p:nvSpPr>
        <p:spPr>
          <a:xfrm>
            <a:off x="335938" y="398378"/>
            <a:ext cx="11198839" cy="701731"/>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defRPr/>
            </a:pPr>
            <a:r>
              <a:rPr lang="en-US" sz="4400" b="1" dirty="0">
                <a:solidFill>
                  <a:schemeClr val="bg1"/>
                </a:solidFill>
                <a:latin typeface="Arial Black"/>
                <a:cs typeface="Arial"/>
              </a:rPr>
              <a:t>HAI Prevention Program, </a:t>
            </a:r>
            <a:r>
              <a:rPr lang="en-US" sz="4000" b="1" dirty="0">
                <a:solidFill>
                  <a:schemeClr val="bg1"/>
                </a:solidFill>
                <a:latin typeface="Arial Black"/>
                <a:cs typeface="Arial"/>
              </a:rPr>
              <a:t>Continued</a:t>
            </a:r>
            <a:r>
              <a:rPr lang="en-US" sz="4400" b="1" dirty="0">
                <a:solidFill>
                  <a:schemeClr val="bg1"/>
                </a:solidFill>
                <a:latin typeface="Arial Black"/>
                <a:cs typeface="Arial"/>
              </a:rPr>
              <a:t>.</a:t>
            </a:r>
            <a:endParaRPr lang="en-US" sz="4400" dirty="0">
              <a:solidFill>
                <a:schemeClr val="bg1"/>
              </a:solidFill>
              <a:latin typeface="Arial Black"/>
              <a:cs typeface="Arial"/>
            </a:endParaRPr>
          </a:p>
        </p:txBody>
      </p:sp>
      <p:sp>
        <p:nvSpPr>
          <p:cNvPr id="2" name="Text Placeholder 2">
            <a:extLst>
              <a:ext uri="{FF2B5EF4-FFF2-40B4-BE49-F238E27FC236}">
                <a16:creationId xmlns:a16="http://schemas.microsoft.com/office/drawing/2014/main" id="{AE24D959-D29B-EAEB-01D2-A366A43AADD7}"/>
              </a:ext>
            </a:extLst>
          </p:cNvPr>
          <p:cNvSpPr txBox="1">
            <a:spLocks/>
          </p:cNvSpPr>
          <p:nvPr/>
        </p:nvSpPr>
        <p:spPr>
          <a:xfrm>
            <a:off x="744033" y="1564765"/>
            <a:ext cx="9228636" cy="3698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800" b="1" kern="1200" dirty="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2">
                    <a:lumMod val="25000"/>
                  </a:schemeClr>
                </a:solidFill>
                <a:latin typeface="Gotham Book" panose="02000604040000020004" pitchFamily="50"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2">
                    <a:lumMod val="25000"/>
                  </a:schemeClr>
                </a:solidFill>
                <a:latin typeface="Gotham Book" panose="02000604040000020004" pitchFamily="50"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2">
                    <a:lumMod val="25000"/>
                  </a:schemeClr>
                </a:solidFill>
                <a:latin typeface="Gotham Book" panose="02000604040000020004" pitchFamily="50"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2">
                    <a:lumMod val="25000"/>
                  </a:schemeClr>
                </a:solidFill>
                <a:latin typeface="Gotham Book" panose="02000604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Priority Focus Areas:</a:t>
            </a:r>
          </a:p>
        </p:txBody>
      </p:sp>
      <p:pic>
        <p:nvPicPr>
          <p:cNvPr id="3" name="Picture 2">
            <a:extLst>
              <a:ext uri="{FF2B5EF4-FFF2-40B4-BE49-F238E27FC236}">
                <a16:creationId xmlns:a16="http://schemas.microsoft.com/office/drawing/2014/main" id="{E71C662B-3105-7E8D-F4D5-1267BFE85C3C}"/>
              </a:ext>
            </a:extLst>
          </p:cNvPr>
          <p:cNvPicPr>
            <a:picLocks noChangeAspect="1"/>
          </p:cNvPicPr>
          <p:nvPr/>
        </p:nvPicPr>
        <p:blipFill rotWithShape="1">
          <a:blip r:embed="rId3"/>
          <a:srcRect t="2235"/>
          <a:stretch/>
        </p:blipFill>
        <p:spPr>
          <a:xfrm>
            <a:off x="744033" y="2243182"/>
            <a:ext cx="4274914" cy="3334209"/>
          </a:xfrm>
          <a:prstGeom prst="rect">
            <a:avLst/>
          </a:prstGeom>
        </p:spPr>
      </p:pic>
      <p:pic>
        <p:nvPicPr>
          <p:cNvPr id="5" name="Picture 4">
            <a:extLst>
              <a:ext uri="{FF2B5EF4-FFF2-40B4-BE49-F238E27FC236}">
                <a16:creationId xmlns:a16="http://schemas.microsoft.com/office/drawing/2014/main" id="{D4A2C253-FF2B-C4FD-92CE-3B0106B6587D}"/>
              </a:ext>
            </a:extLst>
          </p:cNvPr>
          <p:cNvPicPr>
            <a:picLocks noChangeAspect="1"/>
          </p:cNvPicPr>
          <p:nvPr/>
        </p:nvPicPr>
        <p:blipFill rotWithShape="1">
          <a:blip r:embed="rId4"/>
          <a:srcRect l="598" t="1543" b="3214"/>
          <a:stretch/>
        </p:blipFill>
        <p:spPr>
          <a:xfrm>
            <a:off x="5616980" y="2243182"/>
            <a:ext cx="4355689" cy="3334209"/>
          </a:xfrm>
          <a:prstGeom prst="rect">
            <a:avLst/>
          </a:prstGeom>
        </p:spPr>
      </p:pic>
    </p:spTree>
    <p:extLst>
      <p:ext uri="{BB962C8B-B14F-4D97-AF65-F5344CB8AC3E}">
        <p14:creationId xmlns:p14="http://schemas.microsoft.com/office/powerpoint/2010/main" val="317738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EFDCF2-E14C-4A22-41F8-ACF1756232B6}"/>
              </a:ext>
            </a:extLst>
          </p:cNvPr>
          <p:cNvSpPr>
            <a:spLocks noGrp="1"/>
          </p:cNvSpPr>
          <p:nvPr>
            <p:ph type="title"/>
          </p:nvPr>
        </p:nvSpPr>
        <p:spPr/>
        <p:txBody>
          <a:bodyPr>
            <a:normAutofit fontScale="90000"/>
          </a:bodyPr>
          <a:lstStyle/>
          <a:p>
            <a:pPr>
              <a:buNone/>
              <a:defRPr/>
            </a:pPr>
            <a:r>
              <a:rPr lang="en-US" sz="4400" b="1" dirty="0">
                <a:solidFill>
                  <a:schemeClr val="bg1"/>
                </a:solidFill>
                <a:latin typeface="Arial Black"/>
                <a:cs typeface="Arial"/>
              </a:rPr>
              <a:t>HAI Prevention Program, </a:t>
            </a:r>
            <a:r>
              <a:rPr lang="en-US" sz="4000" b="1" dirty="0">
                <a:solidFill>
                  <a:schemeClr val="bg1"/>
                </a:solidFill>
                <a:latin typeface="Arial Black"/>
                <a:cs typeface="Arial"/>
              </a:rPr>
              <a:t>Continued</a:t>
            </a:r>
            <a:r>
              <a:rPr lang="en-US" sz="4400" b="1" dirty="0">
                <a:solidFill>
                  <a:schemeClr val="bg1"/>
                </a:solidFill>
                <a:latin typeface="Arial Black"/>
                <a:cs typeface="Arial"/>
              </a:rPr>
              <a:t>.</a:t>
            </a:r>
            <a:endParaRPr lang="en-US" sz="4400" dirty="0">
              <a:solidFill>
                <a:schemeClr val="bg1"/>
              </a:solidFill>
              <a:latin typeface="Arial Black"/>
              <a:cs typeface="Arial"/>
            </a:endParaRPr>
          </a:p>
        </p:txBody>
      </p:sp>
      <p:sp>
        <p:nvSpPr>
          <p:cNvPr id="2" name="Content Placeholder 3">
            <a:extLst>
              <a:ext uri="{FF2B5EF4-FFF2-40B4-BE49-F238E27FC236}">
                <a16:creationId xmlns:a16="http://schemas.microsoft.com/office/drawing/2014/main" id="{6D8078E0-95F4-3134-4ECA-AEBF6C96BC80}"/>
              </a:ext>
            </a:extLst>
          </p:cNvPr>
          <p:cNvSpPr txBox="1">
            <a:spLocks/>
          </p:cNvSpPr>
          <p:nvPr/>
        </p:nvSpPr>
        <p:spPr>
          <a:xfrm>
            <a:off x="170051" y="1484173"/>
            <a:ext cx="8160217" cy="4222295"/>
          </a:xfrm>
          <a:prstGeom prst="rect">
            <a:avLst/>
          </a:prstGeom>
        </p:spPr>
        <p:txBody>
          <a:bodyPr vert="horz" lIns="91440" tIns="45720" rIns="91440" bIns="45720" rtlCol="0">
            <a:normAutofit/>
          </a:bodyPr>
          <a:lstStyle>
            <a:lvl1pPr marL="0" indent="0" algn="l" defTabSz="914400" rtl="0" eaLnBrk="1" latinLnBrk="0" hangingPunct="1">
              <a:lnSpc>
                <a:spcPts val="2600"/>
              </a:lnSpc>
              <a:spcBef>
                <a:spcPts val="1000"/>
              </a:spcBef>
              <a:spcAft>
                <a:spcPts val="0"/>
              </a:spcAft>
              <a:buFontTx/>
              <a:buNone/>
              <a:defRPr lang="en-US" sz="1800" b="0" kern="1200" baseline="0" dirty="0" smtClean="0">
                <a:solidFill>
                  <a:schemeClr val="tx1"/>
                </a:solidFill>
                <a:latin typeface="+mn-lt"/>
                <a:ea typeface="+mn-ea"/>
                <a:cs typeface="+mn-cs"/>
              </a:defRPr>
            </a:lvl1pPr>
            <a:lvl2pPr marL="0" indent="0" algn="l" defTabSz="914400" rtl="0" eaLnBrk="1" latinLnBrk="0" hangingPunct="1">
              <a:lnSpc>
                <a:spcPts val="2600"/>
              </a:lnSpc>
              <a:spcBef>
                <a:spcPts val="500"/>
              </a:spcBef>
              <a:spcAft>
                <a:spcPts val="0"/>
              </a:spcAft>
              <a:buFontTx/>
              <a:buNone/>
              <a:defRPr lang="en-US" sz="1800" b="0" kern="1200" dirty="0" smtClean="0">
                <a:solidFill>
                  <a:schemeClr val="tx1"/>
                </a:solidFill>
                <a:latin typeface="+mn-lt"/>
                <a:ea typeface="+mn-ea"/>
                <a:cs typeface="+mn-cs"/>
              </a:defRPr>
            </a:lvl2pPr>
            <a:lvl3pPr marL="0" indent="0" algn="l" defTabSz="914400" rtl="0" eaLnBrk="1" latinLnBrk="0" hangingPunct="1">
              <a:lnSpc>
                <a:spcPts val="2600"/>
              </a:lnSpc>
              <a:spcBef>
                <a:spcPts val="500"/>
              </a:spcBef>
              <a:spcAft>
                <a:spcPts val="0"/>
              </a:spcAft>
              <a:buFontTx/>
              <a:buNone/>
              <a:defRPr lang="en-US" sz="1800" b="0" kern="1200" dirty="0" smtClean="0">
                <a:solidFill>
                  <a:schemeClr val="tx1"/>
                </a:solidFill>
                <a:latin typeface="+mn-lt"/>
                <a:ea typeface="+mn-ea"/>
                <a:cs typeface="+mn-cs"/>
              </a:defRPr>
            </a:lvl3pPr>
            <a:lvl4pPr marL="0" indent="0" algn="l" defTabSz="914400" rtl="0" eaLnBrk="1" latinLnBrk="0" hangingPunct="1">
              <a:lnSpc>
                <a:spcPts val="2600"/>
              </a:lnSpc>
              <a:spcBef>
                <a:spcPts val="500"/>
              </a:spcBef>
              <a:spcAft>
                <a:spcPts val="0"/>
              </a:spcAft>
              <a:buFontTx/>
              <a:buNone/>
              <a:defRPr lang="en-US" sz="1800" b="0" kern="1200" dirty="0" smtClean="0">
                <a:solidFill>
                  <a:schemeClr val="tx1"/>
                </a:solidFill>
                <a:latin typeface="+mn-lt"/>
                <a:ea typeface="+mn-ea"/>
                <a:cs typeface="+mn-cs"/>
              </a:defRPr>
            </a:lvl4pPr>
            <a:lvl5pPr marL="0" indent="0" algn="l" defTabSz="914400" rtl="0" eaLnBrk="1" latinLnBrk="0" hangingPunct="1">
              <a:lnSpc>
                <a:spcPts val="2600"/>
              </a:lnSpc>
              <a:spcBef>
                <a:spcPts val="500"/>
              </a:spcBef>
              <a:spcAft>
                <a:spcPts val="0"/>
              </a:spcAft>
              <a:buFontTx/>
              <a:buNone/>
              <a:defRPr lang="en-US" sz="1800" b="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ts val="26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67 counties, 7 regions</a:t>
            </a:r>
          </a:p>
          <a:p>
            <a:pPr marR="0" lvl="0" algn="l" defTabSz="914400" rtl="0" eaLnBrk="1" fontAlgn="auto" latinLnBrk="0" hangingPunct="1">
              <a:lnSpc>
                <a:spcPts val="2600"/>
              </a:lnSpc>
              <a:spcBef>
                <a:spcPts val="1000"/>
              </a:spcBef>
              <a:spcAft>
                <a:spcPts val="0"/>
              </a:spcAft>
              <a:buClrTx/>
              <a:buSzTx/>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ts val="26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48 team members</a:t>
            </a:r>
          </a:p>
          <a:p>
            <a:pPr marL="914400" marR="0" lvl="4" indent="-285750" algn="l" defTabSz="914400" rtl="0" eaLnBrk="1" fontAlgn="auto" latinLnBrk="0" hangingPunct="1">
              <a:lnSpc>
                <a:spcPts val="2600"/>
              </a:lnSpc>
              <a:spcBef>
                <a:spcPts val="50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6 Project Firstline educators</a:t>
            </a:r>
          </a:p>
          <a:p>
            <a:pPr marL="914400" marR="0" lvl="4" indent="-285750" algn="l" defTabSz="914400" rtl="0" eaLnBrk="1" fontAlgn="auto" latinLnBrk="0" hangingPunct="1">
              <a:lnSpc>
                <a:spcPts val="2600"/>
              </a:lnSpc>
              <a:spcBef>
                <a:spcPts val="50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17 Regional infection preventionists</a:t>
            </a:r>
          </a:p>
          <a:p>
            <a:pPr marL="914400" marR="0" lvl="4" indent="-285750" algn="l" defTabSz="914400" rtl="0" eaLnBrk="1" fontAlgn="auto" latinLnBrk="0" hangingPunct="1">
              <a:lnSpc>
                <a:spcPts val="2600"/>
              </a:lnSpc>
              <a:spcBef>
                <a:spcPts val="50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15 Regional and local epidemiologists</a:t>
            </a:r>
          </a:p>
          <a:p>
            <a:pPr marL="914400" marR="0" lvl="4" indent="-285750" algn="l" defTabSz="914400" rtl="0" eaLnBrk="1" fontAlgn="auto" latinLnBrk="0" hangingPunct="1">
              <a:lnSpc>
                <a:spcPts val="2600"/>
              </a:lnSpc>
              <a:spcBef>
                <a:spcPts val="50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4 Data analysts</a:t>
            </a:r>
          </a:p>
          <a:p>
            <a:pPr marL="914400" marR="0" lvl="4" indent="-285750" algn="l" defTabSz="914400" rtl="0" eaLnBrk="1" fontAlgn="auto" latinLnBrk="0" hangingPunct="1">
              <a:lnSpc>
                <a:spcPts val="2600"/>
              </a:lnSpc>
              <a:spcBef>
                <a:spcPts val="50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6 administrative support staff</a:t>
            </a:r>
          </a:p>
          <a:p>
            <a:pPr marL="914400" marR="0" lvl="4" indent="-285750" algn="l" defTabSz="914400" rtl="0" eaLnBrk="1" fontAlgn="auto" latinLnBrk="0" hangingPunct="1">
              <a:lnSpc>
                <a:spcPts val="2600"/>
              </a:lnSpc>
              <a:spcBef>
                <a:spcPts val="50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20 certified in infection control (CIC) </a:t>
            </a:r>
          </a:p>
        </p:txBody>
      </p:sp>
      <p:pic>
        <p:nvPicPr>
          <p:cNvPr id="4" name="Picture 2">
            <a:extLst>
              <a:ext uri="{FF2B5EF4-FFF2-40B4-BE49-F238E27FC236}">
                <a16:creationId xmlns:a16="http://schemas.microsoft.com/office/drawing/2014/main" id="{C88B74EF-150D-ECEA-60DF-980C34FB7E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03" t="1569" b="1934"/>
          <a:stretch/>
        </p:blipFill>
        <p:spPr bwMode="auto">
          <a:xfrm>
            <a:off x="7772400" y="1505944"/>
            <a:ext cx="4249549" cy="420052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219940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57EEC96C-684F-F451-6F51-12FD55B5E12B}"/>
              </a:ext>
            </a:extLst>
          </p:cNvPr>
          <p:cNvSpPr>
            <a:spLocks noGrp="1"/>
          </p:cNvSpPr>
          <p:nvPr>
            <p:ph idx="1"/>
          </p:nvPr>
        </p:nvSpPr>
        <p:spPr>
          <a:xfrm>
            <a:off x="561082" y="1393837"/>
            <a:ext cx="10888224" cy="4725608"/>
          </a:xfrm>
        </p:spPr>
        <p:txBody>
          <a:bodyPr vert="horz" lIns="91440" tIns="45720" rIns="91440" bIns="45720" rtlCol="0" anchor="t">
            <a:noAutofit/>
          </a:bodyPr>
          <a:lstStyle/>
          <a:p>
            <a:pPr marL="457200" indent="-457200" algn="l" rtl="0" fontAlgn="base">
              <a:lnSpc>
                <a:spcPct val="100000"/>
              </a:lnSpc>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PFL </a:t>
            </a:r>
            <a:r>
              <a:rPr lang="en-US" b="0" i="0" u="none" strike="noStrike" dirty="0">
                <a:solidFill>
                  <a:srgbClr val="000000"/>
                </a:solidFill>
                <a:effectLst/>
                <a:latin typeface="Arial" panose="020B0604020202020204" pitchFamily="34" charset="0"/>
                <a:cs typeface="Arial" panose="020B0604020202020204" pitchFamily="34" charset="0"/>
              </a:rPr>
              <a:t>is a CDC collaborative that aims to provide engaging, innovative and effective infection control training for health care workers and members of the public health workforce.</a:t>
            </a:r>
            <a:r>
              <a:rPr lang="en-US" b="0" i="0" dirty="0">
                <a:solidFill>
                  <a:srgbClr val="000000"/>
                </a:solidFill>
                <a:effectLst/>
                <a:latin typeface="Arial" panose="020B0604020202020204" pitchFamily="34" charset="0"/>
                <a:cs typeface="Arial" panose="020B0604020202020204" pitchFamily="34" charset="0"/>
              </a:rPr>
              <a:t>​</a:t>
            </a:r>
          </a:p>
          <a:p>
            <a:pPr marL="457200" indent="-457200" algn="l" rtl="0" fontAlgn="base">
              <a:lnSpc>
                <a:spcPct val="100000"/>
              </a:lnSpc>
              <a:buFont typeface="Arial" panose="020B0604020202020204" pitchFamily="34" charset="0"/>
              <a:buChar char="•"/>
            </a:pPr>
            <a:r>
              <a:rPr lang="en-US" b="0" i="0" u="none" strike="noStrike" dirty="0">
                <a:solidFill>
                  <a:srgbClr val="000000"/>
                </a:solidFill>
                <a:effectLst/>
                <a:latin typeface="Arial" panose="020B0604020202020204" pitchFamily="34" charset="0"/>
                <a:cs typeface="Arial" panose="020B0604020202020204" pitchFamily="34" charset="0"/>
              </a:rPr>
              <a:t>PFL reaches health care workers in a variety of health care settings, including:</a:t>
            </a:r>
            <a:r>
              <a:rPr lang="en-US" b="0" i="0" dirty="0">
                <a:solidFill>
                  <a:srgbClr val="000000"/>
                </a:solidFill>
                <a:effectLst/>
                <a:latin typeface="Arial" panose="020B0604020202020204" pitchFamily="34" charset="0"/>
                <a:cs typeface="Arial" panose="020B0604020202020204" pitchFamily="34" charset="0"/>
              </a:rPr>
              <a:t>​</a:t>
            </a:r>
          </a:p>
          <a:p>
            <a:pPr marL="914400" lvl="1" indent="-457200" fontAlgn="base">
              <a:lnSpc>
                <a:spcPct val="100000"/>
              </a:lnSpc>
              <a:buFont typeface="Courier New" panose="02070309020205020404" pitchFamily="49" charset="0"/>
              <a:buChar char="o"/>
            </a:pPr>
            <a:r>
              <a:rPr lang="en-US" sz="2800" b="0" i="0" u="none" strike="noStrike" dirty="0">
                <a:solidFill>
                  <a:srgbClr val="000000"/>
                </a:solidFill>
                <a:effectLst/>
                <a:latin typeface="Arial" panose="020B0604020202020204" pitchFamily="34" charset="0"/>
                <a:cs typeface="Arial" panose="020B0604020202020204" pitchFamily="34" charset="0"/>
              </a:rPr>
              <a:t>Hospitals</a:t>
            </a:r>
            <a:r>
              <a:rPr lang="en-US" sz="2800" b="0" i="0" dirty="0">
                <a:solidFill>
                  <a:srgbClr val="000000"/>
                </a:solidFill>
                <a:effectLst/>
                <a:latin typeface="Arial" panose="020B0604020202020204" pitchFamily="34" charset="0"/>
                <a:cs typeface="Arial" panose="020B0604020202020204" pitchFamily="34" charset="0"/>
              </a:rPr>
              <a:t>​</a:t>
            </a:r>
            <a:r>
              <a:rPr lang="en-US" sz="2800" dirty="0">
                <a:solidFill>
                  <a:srgbClr val="000000"/>
                </a:solidFill>
                <a:latin typeface="Arial" panose="020B0604020202020204" pitchFamily="34" charset="0"/>
                <a:cs typeface="Arial" panose="020B0604020202020204" pitchFamily="34" charset="0"/>
              </a:rPr>
              <a:t>.</a:t>
            </a:r>
            <a:endParaRPr lang="en-US" sz="2800" b="0" i="0" dirty="0">
              <a:solidFill>
                <a:srgbClr val="000000"/>
              </a:solidFill>
              <a:effectLst/>
              <a:latin typeface="Arial" panose="020B0604020202020204" pitchFamily="34" charset="0"/>
              <a:cs typeface="Arial" panose="020B0604020202020204" pitchFamily="34" charset="0"/>
            </a:endParaRPr>
          </a:p>
          <a:p>
            <a:pPr marL="914400" lvl="1" indent="-457200" fontAlgn="base">
              <a:lnSpc>
                <a:spcPct val="100000"/>
              </a:lnSpc>
              <a:buFont typeface="Courier New" panose="02070309020205020404" pitchFamily="49" charset="0"/>
              <a:buChar char="o"/>
            </a:pPr>
            <a:r>
              <a:rPr lang="en-US" sz="2800" b="0" i="0" u="none" strike="noStrike" dirty="0">
                <a:solidFill>
                  <a:srgbClr val="000000"/>
                </a:solidFill>
                <a:effectLst/>
                <a:latin typeface="Arial" panose="020B0604020202020204" pitchFamily="34" charset="0"/>
                <a:cs typeface="Arial" panose="020B0604020202020204" pitchFamily="34" charset="0"/>
              </a:rPr>
              <a:t>Outpatient clinics</a:t>
            </a:r>
            <a:r>
              <a:rPr lang="en-US" sz="2800" b="0" i="0" dirty="0">
                <a:solidFill>
                  <a:srgbClr val="000000"/>
                </a:solidFill>
                <a:effectLst/>
                <a:latin typeface="Arial" panose="020B0604020202020204" pitchFamily="34" charset="0"/>
                <a:cs typeface="Arial" panose="020B0604020202020204" pitchFamily="34" charset="0"/>
              </a:rPr>
              <a:t>​</a:t>
            </a:r>
            <a:r>
              <a:rPr lang="en-US" sz="2800" dirty="0">
                <a:solidFill>
                  <a:srgbClr val="000000"/>
                </a:solidFill>
                <a:latin typeface="Arial" panose="020B0604020202020204" pitchFamily="34" charset="0"/>
                <a:cs typeface="Arial" panose="020B0604020202020204" pitchFamily="34" charset="0"/>
              </a:rPr>
              <a:t>.</a:t>
            </a:r>
            <a:endParaRPr lang="en-US" sz="2800" b="0" i="0" dirty="0">
              <a:solidFill>
                <a:srgbClr val="000000"/>
              </a:solidFill>
              <a:effectLst/>
              <a:latin typeface="Arial" panose="020B0604020202020204" pitchFamily="34" charset="0"/>
              <a:cs typeface="Arial" panose="020B0604020202020204" pitchFamily="34" charset="0"/>
            </a:endParaRPr>
          </a:p>
          <a:p>
            <a:pPr marL="914400" lvl="1" indent="-457200" fontAlgn="base">
              <a:lnSpc>
                <a:spcPct val="100000"/>
              </a:lnSpc>
              <a:buFont typeface="Courier New" panose="02070309020205020404" pitchFamily="49" charset="0"/>
              <a:buChar char="o"/>
            </a:pPr>
            <a:r>
              <a:rPr lang="en-US" sz="2800" b="0" i="0" u="none" strike="noStrike" dirty="0">
                <a:solidFill>
                  <a:srgbClr val="000000"/>
                </a:solidFill>
                <a:effectLst/>
                <a:latin typeface="Arial" panose="020B0604020202020204" pitchFamily="34" charset="0"/>
                <a:cs typeface="Arial" panose="020B0604020202020204" pitchFamily="34" charset="0"/>
              </a:rPr>
              <a:t>Dialysis centers</a:t>
            </a:r>
            <a:r>
              <a:rPr lang="en-US" sz="2800" b="0" i="0" dirty="0">
                <a:solidFill>
                  <a:srgbClr val="000000"/>
                </a:solidFill>
                <a:effectLst/>
                <a:latin typeface="Arial" panose="020B0604020202020204" pitchFamily="34" charset="0"/>
                <a:cs typeface="Arial" panose="020B0604020202020204" pitchFamily="34" charset="0"/>
              </a:rPr>
              <a:t>​</a:t>
            </a:r>
            <a:r>
              <a:rPr lang="en-US" sz="2800" dirty="0">
                <a:solidFill>
                  <a:srgbClr val="000000"/>
                </a:solidFill>
                <a:latin typeface="Arial" panose="020B0604020202020204" pitchFamily="34" charset="0"/>
                <a:cs typeface="Arial" panose="020B0604020202020204" pitchFamily="34" charset="0"/>
              </a:rPr>
              <a:t>.</a:t>
            </a:r>
            <a:endParaRPr lang="en-US" sz="2800" b="0" i="0" dirty="0">
              <a:solidFill>
                <a:srgbClr val="000000"/>
              </a:solidFill>
              <a:effectLst/>
              <a:latin typeface="Arial" panose="020B0604020202020204" pitchFamily="34" charset="0"/>
              <a:cs typeface="Arial" panose="020B0604020202020204" pitchFamily="34" charset="0"/>
            </a:endParaRPr>
          </a:p>
          <a:p>
            <a:pPr marL="914400" lvl="1" indent="-457200" fontAlgn="base">
              <a:lnSpc>
                <a:spcPct val="100000"/>
              </a:lnSpc>
              <a:buFont typeface="Courier New" panose="02070309020205020404" pitchFamily="49" charset="0"/>
              <a:buChar char="o"/>
            </a:pPr>
            <a:r>
              <a:rPr lang="en-US" sz="2800" b="0" i="0" u="none" strike="noStrike" dirty="0">
                <a:solidFill>
                  <a:srgbClr val="000000"/>
                </a:solidFill>
                <a:effectLst/>
                <a:latin typeface="Arial" panose="020B0604020202020204" pitchFamily="34" charset="0"/>
                <a:cs typeface="Arial" panose="020B0604020202020204" pitchFamily="34" charset="0"/>
              </a:rPr>
              <a:t>Nursing homes</a:t>
            </a:r>
            <a:r>
              <a:rPr lang="en-US" sz="2800" b="0" i="0" dirty="0">
                <a:solidFill>
                  <a:srgbClr val="000000"/>
                </a:solidFill>
                <a:effectLst/>
                <a:latin typeface="Arial" panose="020B0604020202020204" pitchFamily="34" charset="0"/>
                <a:cs typeface="Arial" panose="020B0604020202020204" pitchFamily="34" charset="0"/>
              </a:rPr>
              <a:t>​</a:t>
            </a:r>
            <a:r>
              <a:rPr lang="en-US" sz="2800" dirty="0">
                <a:solidFill>
                  <a:srgbClr val="000000"/>
                </a:solidFill>
                <a:latin typeface="Arial" panose="020B0604020202020204" pitchFamily="34" charset="0"/>
                <a:cs typeface="Arial" panose="020B0604020202020204" pitchFamily="34" charset="0"/>
              </a:rPr>
              <a:t>.</a:t>
            </a:r>
            <a:endParaRPr lang="en-US" sz="2800" b="0" i="0" dirty="0">
              <a:solidFill>
                <a:srgbClr val="000000"/>
              </a:solidFill>
              <a:effectLst/>
              <a:latin typeface="Arial" panose="020B0604020202020204" pitchFamily="34" charset="0"/>
              <a:cs typeface="Arial" panose="020B0604020202020204" pitchFamily="34" charset="0"/>
            </a:endParaRPr>
          </a:p>
          <a:p>
            <a:endParaRPr lang="en-US" dirty="0"/>
          </a:p>
        </p:txBody>
      </p:sp>
      <p:sp>
        <p:nvSpPr>
          <p:cNvPr id="3" name="Title 2">
            <a:extLst>
              <a:ext uri="{FF2B5EF4-FFF2-40B4-BE49-F238E27FC236}">
                <a16:creationId xmlns:a16="http://schemas.microsoft.com/office/drawing/2014/main" id="{28E7FB82-AEB6-FD6B-AE76-173863E31872}"/>
              </a:ext>
            </a:extLst>
          </p:cNvPr>
          <p:cNvSpPr>
            <a:spLocks noGrp="1"/>
          </p:cNvSpPr>
          <p:nvPr>
            <p:ph type="title"/>
          </p:nvPr>
        </p:nvSpPr>
        <p:spPr/>
        <p:txBody>
          <a:bodyPr/>
          <a:lstStyle/>
          <a:p>
            <a:r>
              <a:rPr lang="en-US" dirty="0">
                <a:latin typeface="Arial Black"/>
              </a:rPr>
              <a:t>Project Firstline (PFL)</a:t>
            </a:r>
            <a:endParaRPr lang="en-US" dirty="0"/>
          </a:p>
        </p:txBody>
      </p:sp>
    </p:spTree>
    <p:extLst>
      <p:ext uri="{BB962C8B-B14F-4D97-AF65-F5344CB8AC3E}">
        <p14:creationId xmlns:p14="http://schemas.microsoft.com/office/powerpoint/2010/main" val="2440105036"/>
      </p:ext>
    </p:extLst>
  </p:cSld>
  <p:clrMapOvr>
    <a:masterClrMapping/>
  </p:clrMapOvr>
</p:sld>
</file>

<file path=ppt/theme/theme1.xml><?xml version="1.0" encoding="utf-8"?>
<a:theme xmlns:a="http://schemas.openxmlformats.org/drawingml/2006/main" name="Office Theme">
  <a:themeElements>
    <a:clrScheme name="FDOH COLORS">
      <a:dk1>
        <a:srgbClr val="000000"/>
      </a:dk1>
      <a:lt1>
        <a:srgbClr val="FFFFFF"/>
      </a:lt1>
      <a:dk2>
        <a:srgbClr val="6D6E71"/>
      </a:dk2>
      <a:lt2>
        <a:srgbClr val="E7E6E6"/>
      </a:lt2>
      <a:accent1>
        <a:srgbClr val="00A0AF"/>
      </a:accent1>
      <a:accent2>
        <a:srgbClr val="F78E1E"/>
      </a:accent2>
      <a:accent3>
        <a:srgbClr val="FFDD00"/>
      </a:accent3>
      <a:accent4>
        <a:srgbClr val="FFF797"/>
      </a:accent4>
      <a:accent5>
        <a:srgbClr val="7ED0E0"/>
      </a:accent5>
      <a:accent6>
        <a:srgbClr val="FFFFFF"/>
      </a:accent6>
      <a:hlink>
        <a:srgbClr val="0563C1"/>
      </a:hlink>
      <a:folHlink>
        <a:srgbClr val="314F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BR Presentation 2018-2019 House Health Care October 2017" id="{1B430638-5FF5-467E-BDE4-07FE6A413B85}" vid="{B1C51724-9329-4282-970F-F210334DD201}"/>
    </a:ext>
  </a:extLst>
</a:theme>
</file>

<file path=ppt/theme/theme2.xml><?xml version="1.0" encoding="utf-8"?>
<a:theme xmlns:a="http://schemas.openxmlformats.org/drawingml/2006/main" name="DOH_2022_10_Al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BAD04E6-CEC7-4970-A2C2-F98BB1D2CF16}" vid="{AD1462C0-7EB3-4AA8-B338-9287DA3E9D40}"/>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1BEDE03-3548-4F3D-8F13-F45BFE1541B1}" vid="{C2FD6F10-C23B-461E-9D6D-38633BA7297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11283362D0D54BB4B88FD12173CD32" ma:contentTypeVersion="20" ma:contentTypeDescription="Create a new document." ma:contentTypeScope="" ma:versionID="05fad972d78de587543a80e986f9ae1d">
  <xsd:schema xmlns:xsd="http://www.w3.org/2001/XMLSchema" xmlns:xs="http://www.w3.org/2001/XMLSchema" xmlns:p="http://schemas.microsoft.com/office/2006/metadata/properties" xmlns:ns2="792ac881-f4b9-4bb1-8e67-d6f20d179749" xmlns:ns3="087e78c2-7468-4087-a71d-5f54899a8bbc" targetNamespace="http://schemas.microsoft.com/office/2006/metadata/properties" ma:root="true" ma:fieldsID="3b2f89986e67b77ae0ee324b70c5dae0" ns2:_="" ns3:_="">
    <xsd:import namespace="792ac881-f4b9-4bb1-8e67-d6f20d179749"/>
    <xsd:import namespace="087e78c2-7468-4087-a71d-5f54899a8bbc"/>
    <xsd:element name="properties">
      <xsd:complexType>
        <xsd:sequence>
          <xsd:element name="documentManagement">
            <xsd:complexType>
              <xsd:all>
                <xsd:element ref="ns2:ShowOnHomepage" minOccurs="0"/>
                <xsd:element ref="ns2:HomePageOrder" minOccurs="0"/>
                <xsd:element ref="ns3:SharedWithUsers" minOccurs="0"/>
                <xsd:element ref="ns3:SharedWithDetails" minOccurs="0"/>
                <xsd:element ref="ns2:MediaServiceMetadata" minOccurs="0"/>
                <xsd:element ref="ns2:MediaServiceFastMetadata" minOccurs="0"/>
                <xsd:element ref="ns2:MediaLengthInSecond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2ac881-f4b9-4bb1-8e67-d6f20d179749" elementFormDefault="qualified">
    <xsd:import namespace="http://schemas.microsoft.com/office/2006/documentManagement/types"/>
    <xsd:import namespace="http://schemas.microsoft.com/office/infopath/2007/PartnerControls"/>
    <xsd:element name="ShowOnHomepage" ma:index="4" nillable="true" ma:displayName="Show On Homepage" ma:default="0" ma:description="Check this box to have this document show up on the homepage &quot;Important Documents&quot; list." ma:indexed="true" ma:internalName="ShowOnHomepage" ma:readOnly="false">
      <xsd:simpleType>
        <xsd:restriction base="dms:Boolean"/>
      </xsd:simpleType>
    </xsd:element>
    <xsd:element name="HomePageOrder" ma:index="5" nillable="true" ma:displayName="Homepage Order" ma:decimals="0" ma:description="Enter a number to set the order of documents marked to display on the homepage. Lower numbers will display first." ma:indexed="true" ma:internalName="HomePageOrder" ma:readOnly="false" ma:percentage="FALSE">
      <xsd:simpleType>
        <xsd:restriction base="dms:Number"/>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internalName="MediaServiceDateTaken" ma:readOnly="true">
      <xsd:simpleType>
        <xsd:restriction base="dms:Text"/>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87e78c2-7468-4087-a71d-5f54899a8bbc" elementFormDefault="qualified">
    <xsd:import namespace="http://schemas.microsoft.com/office/2006/documentManagement/types"/>
    <xsd:import namespace="http://schemas.microsoft.com/office/infopath/2007/PartnerControls"/>
    <xsd:element name="SharedWithUsers" ma:index="10"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087e78c2-7468-4087-a71d-5f54899a8bbc">
      <UserInfo>
        <DisplayName/>
        <AccountId xsi:nil="true"/>
        <AccountType/>
      </UserInfo>
    </SharedWithUsers>
    <ShowOnHomepage xmlns="792ac881-f4b9-4bb1-8e67-d6f20d179749">false</ShowOnHomepage>
    <HomePageOrder xmlns="792ac881-f4b9-4bb1-8e67-d6f20d179749" xsi:nil="true"/>
  </documentManagement>
</p:properties>
</file>

<file path=customXml/itemProps1.xml><?xml version="1.0" encoding="utf-8"?>
<ds:datastoreItem xmlns:ds="http://schemas.openxmlformats.org/officeDocument/2006/customXml" ds:itemID="{1F85DF40-1072-459A-ACA6-76280FB929E9}">
  <ds:schemaRefs>
    <ds:schemaRef ds:uri="http://schemas.microsoft.com/sharepoint/v3/contenttype/forms"/>
  </ds:schemaRefs>
</ds:datastoreItem>
</file>

<file path=customXml/itemProps2.xml><?xml version="1.0" encoding="utf-8"?>
<ds:datastoreItem xmlns:ds="http://schemas.openxmlformats.org/officeDocument/2006/customXml" ds:itemID="{253D7BFE-4494-4E3E-84CF-FDC67459B724}">
  <ds:schemaRefs>
    <ds:schemaRef ds:uri="087e78c2-7468-4087-a71d-5f54899a8bbc"/>
    <ds:schemaRef ds:uri="792ac881-f4b9-4bb1-8e67-d6f20d17974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377DC1F-5DBD-4DD5-B036-381D66BEB518}">
  <ds:schemaRefs>
    <ds:schemaRef ds:uri="http://schemas.microsoft.com/office/infopath/2007/PartnerControls"/>
    <ds:schemaRef ds:uri="http://purl.org/dc/terms/"/>
    <ds:schemaRef ds:uri="http://purl.org/dc/dcmitype/"/>
    <ds:schemaRef ds:uri="http://schemas.microsoft.com/office/2006/documentManagement/types"/>
    <ds:schemaRef ds:uri="http://purl.org/dc/elements/1.1/"/>
    <ds:schemaRef ds:uri="087e78c2-7468-4087-a71d-5f54899a8bbc"/>
    <ds:schemaRef ds:uri="http://www.w3.org/XML/1998/namespace"/>
    <ds:schemaRef ds:uri="http://schemas.openxmlformats.org/package/2006/metadata/core-properties"/>
    <ds:schemaRef ds:uri="792ac881-f4b9-4bb1-8e67-d6f20d179749"/>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LBR Presentation 2018-2019 House Health Care October 2017</Template>
  <TotalTime>8417</TotalTime>
  <Words>2388</Words>
  <Application>Microsoft Office PowerPoint</Application>
  <PresentationFormat>Widescreen</PresentationFormat>
  <Paragraphs>318</Paragraphs>
  <Slides>43</Slides>
  <Notes>24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43</vt:i4>
      </vt:variant>
    </vt:vector>
  </HeadingPairs>
  <TitlesOfParts>
    <vt:vector size="55" baseType="lpstr">
      <vt:lpstr>Arial</vt:lpstr>
      <vt:lpstr>Arial Black</vt:lpstr>
      <vt:lpstr>Arial Nova</vt:lpstr>
      <vt:lpstr>Arial,Sans-Serif</vt:lpstr>
      <vt:lpstr>Calibri</vt:lpstr>
      <vt:lpstr>Calibri Light</vt:lpstr>
      <vt:lpstr>Courier New</vt:lpstr>
      <vt:lpstr>Trebuchet MS</vt:lpstr>
      <vt:lpstr>Wingdings</vt:lpstr>
      <vt:lpstr>Office Theme</vt:lpstr>
      <vt:lpstr>DOH_2022_10_Alt</vt:lpstr>
      <vt:lpstr>1_Office Theme</vt:lpstr>
      <vt:lpstr>BAPIC 2024 Conference – Reaching for Excellence</vt:lpstr>
      <vt:lpstr>Florida Department of Health</vt:lpstr>
      <vt:lpstr>Presenter</vt:lpstr>
      <vt:lpstr>Relevant Financial Disclosures</vt:lpstr>
      <vt:lpstr>PowerPoint Presentation</vt:lpstr>
      <vt:lpstr>PowerPoint Presentation</vt:lpstr>
      <vt:lpstr>PowerPoint Presentation</vt:lpstr>
      <vt:lpstr>HAI Prevention Program, Continued.</vt:lpstr>
      <vt:lpstr>Project Firstline (PFL)</vt:lpstr>
      <vt:lpstr>Project Firstline (PFL), Continued.</vt:lpstr>
      <vt:lpstr>Project Firstline (PFL) cont.</vt:lpstr>
      <vt:lpstr>Project Firstline (PFL) cont.</vt:lpstr>
      <vt:lpstr>  CDC Learning Needs Assessment (LNA) Survey  </vt:lpstr>
      <vt:lpstr>LNA Topic Overview </vt:lpstr>
      <vt:lpstr> Respondent Roles by Organization </vt:lpstr>
      <vt:lpstr>Most Requested Education Topics </vt:lpstr>
      <vt:lpstr>  Education Topics by Participant Role   </vt:lpstr>
      <vt:lpstr>   Learning Platform   </vt:lpstr>
      <vt:lpstr>   2021 LNA Results    </vt:lpstr>
      <vt:lpstr>    One Day Training Seminar     </vt:lpstr>
      <vt:lpstr>     N95 Respirator Use in LTC Settings      </vt:lpstr>
      <vt:lpstr>Project Firstline Education</vt:lpstr>
      <vt:lpstr>N95 Fit-Test Respirator Training</vt:lpstr>
      <vt:lpstr>N95 Fit-Test Respirator Training</vt:lpstr>
      <vt:lpstr> RPP Training April 2021 to March 2023 </vt:lpstr>
      <vt:lpstr> </vt:lpstr>
      <vt:lpstr> Follow-up LNA </vt:lpstr>
      <vt:lpstr> Respondent Roles by Organization </vt:lpstr>
      <vt:lpstr>  Most Requested Education Topics  </vt:lpstr>
      <vt:lpstr>   Education Topics by Participant Role   </vt:lpstr>
      <vt:lpstr>Infection Control Assessment and Response (ICAR) </vt:lpstr>
      <vt:lpstr>Infection Control Assessment and Responses (ICARs) Conducted by Region in Congregate Settings  April 2020 - December 2020</vt:lpstr>
      <vt:lpstr>ICARs Conducted by Region in Congregate Settings  January 2021 - December 2021</vt:lpstr>
      <vt:lpstr>ICARs Conducted by Region in Congregate Settings  January 2022 - December 2022 </vt:lpstr>
      <vt:lpstr>Outbreak Response ICAR Outcomes</vt:lpstr>
      <vt:lpstr>Outbreak Response ICAR Outcomes, Continued.</vt:lpstr>
      <vt:lpstr>   Prioritizing Future Education in LTC   </vt:lpstr>
      <vt:lpstr>Acknowledgements </vt:lpstr>
      <vt:lpstr>References </vt:lpstr>
      <vt:lpstr>Summary </vt:lpstr>
      <vt:lpstr>Contact Information</vt:lpstr>
      <vt:lpstr>Thank you! </vt:lpstr>
      <vt:lpstr>BAPIC 2024 Conference – Reaching for Excellence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Fiscal Year 2018-2019 Legislative Budget Request &amp; Schedule VIII-B</dc:title>
  <dc:creator>Gentle, Ty</dc:creator>
  <cp:lastModifiedBy>Lamphier, Isis M</cp:lastModifiedBy>
  <cp:revision>15</cp:revision>
  <cp:lastPrinted>2023-09-19T20:08:26Z</cp:lastPrinted>
  <dcterms:created xsi:type="dcterms:W3CDTF">2017-10-03T17:39:10Z</dcterms:created>
  <dcterms:modified xsi:type="dcterms:W3CDTF">2024-02-27T21:58:11Z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0x0101001111283362D0D54BB4B88FD12173CD32</vt:lpwstr>
  </property>
  <property fmtid="{D5CDD505-2E9C-101B-9397-08002B2CF9AE}" pid="3" name="_ExtendedDescription">
    <vt:lpwstr/>
  </property>
  <property fmtid="{D5CDD505-2E9C-101B-9397-08002B2CF9AE}" pid="4" name="URL">
    <vt:lpwstr/>
  </property>
  <property fmtid="{D5CDD505-2E9C-101B-9397-08002B2CF9AE}" pid="5" name="Order">
    <vt:r8>6700</vt:r8>
  </property>
  <property fmtid="{D5CDD505-2E9C-101B-9397-08002B2CF9AE}" pid="6" name="xd_Signature">
    <vt:bool>false</vt:bool>
  </property>
  <property fmtid="{D5CDD505-2E9C-101B-9397-08002B2CF9AE}" pid="7" name="xd_ProgID">
    <vt:lpwstr/>
  </property>
  <property fmtid="{D5CDD505-2E9C-101B-9397-08002B2CF9AE}" pid="8" name="TemplateUrl">
    <vt:lpwstr/>
  </property>
  <property fmtid="{D5CDD505-2E9C-101B-9397-08002B2CF9AE}" pid="9" name="ComplianceAssetId">
    <vt:lpwstr/>
  </property>
  <property fmtid="{D5CDD505-2E9C-101B-9397-08002B2CF9AE}" pid="10" name="TriggerFlowInfo">
    <vt:lpwstr/>
  </property>
</Properties>
</file>